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5"/>
  </p:notesMasterIdLst>
  <p:sldIdLst>
    <p:sldId id="256" r:id="rId5"/>
    <p:sldId id="257" r:id="rId6"/>
    <p:sldId id="263" r:id="rId7"/>
    <p:sldId id="264" r:id="rId8"/>
    <p:sldId id="265" r:id="rId9"/>
    <p:sldId id="289" r:id="rId10"/>
    <p:sldId id="275" r:id="rId11"/>
    <p:sldId id="266" r:id="rId12"/>
    <p:sldId id="273" r:id="rId13"/>
    <p:sldId id="274" r:id="rId14"/>
    <p:sldId id="290" r:id="rId15"/>
    <p:sldId id="291" r:id="rId16"/>
    <p:sldId id="272" r:id="rId17"/>
    <p:sldId id="292" r:id="rId18"/>
    <p:sldId id="277" r:id="rId19"/>
    <p:sldId id="267" r:id="rId20"/>
    <p:sldId id="276" r:id="rId21"/>
    <p:sldId id="301" r:id="rId22"/>
    <p:sldId id="278" r:id="rId23"/>
    <p:sldId id="279" r:id="rId24"/>
    <p:sldId id="293" r:id="rId25"/>
    <p:sldId id="294" r:id="rId26"/>
    <p:sldId id="295" r:id="rId27"/>
    <p:sldId id="296" r:id="rId28"/>
    <p:sldId id="297" r:id="rId29"/>
    <p:sldId id="281" r:id="rId30"/>
    <p:sldId id="298" r:id="rId31"/>
    <p:sldId id="299" r:id="rId32"/>
    <p:sldId id="300" r:id="rId33"/>
    <p:sldId id="258" r:id="rId34"/>
  </p:sldIdLst>
  <p:sldSz cx="9144000" cy="5143500" type="screen16x9"/>
  <p:notesSz cx="6858000" cy="9144000"/>
  <p:embeddedFontLst>
    <p:embeddedFont>
      <p:font typeface="Baguet Script" panose="00000500000000000000" pitchFamily="2" charset="0"/>
      <p:regular r:id="rId36"/>
    </p:embeddedFont>
    <p:embeddedFont>
      <p:font typeface="Encode Sans Condensed Thin" panose="020B0604020202020204" charset="0"/>
      <p:bold r:id="rId37"/>
    </p:embeddedFont>
    <p:embeddedFont>
      <p:font typeface="Open Sans" panose="020B0606030504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2365AA95-906C-45C3-AA46-20F264A14C3E}">
          <p14:sldIdLst>
            <p14:sldId id="256"/>
            <p14:sldId id="257"/>
            <p14:sldId id="263"/>
            <p14:sldId id="264"/>
            <p14:sldId id="265"/>
            <p14:sldId id="289"/>
            <p14:sldId id="275"/>
            <p14:sldId id="266"/>
            <p14:sldId id="273"/>
            <p14:sldId id="274"/>
            <p14:sldId id="290"/>
            <p14:sldId id="291"/>
            <p14:sldId id="272"/>
            <p14:sldId id="292"/>
            <p14:sldId id="277"/>
            <p14:sldId id="267"/>
            <p14:sldId id="276"/>
            <p14:sldId id="301"/>
            <p14:sldId id="278"/>
            <p14:sldId id="279"/>
            <p14:sldId id="293"/>
            <p14:sldId id="294"/>
            <p14:sldId id="295"/>
            <p14:sldId id="296"/>
            <p14:sldId id="297"/>
            <p14:sldId id="281"/>
            <p14:sldId id="298"/>
            <p14:sldId id="299"/>
            <p14:sldId id="300"/>
            <p14:sldId id="25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j4BhVGQOM0zn6U3ETOFXghTfEh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04A"/>
    <a:srgbClr val="322465"/>
    <a:srgbClr val="D7E2F9"/>
    <a:srgbClr val="CCFFCC"/>
    <a:srgbClr val="FFFF99"/>
    <a:srgbClr val="00642D"/>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39" autoAdjust="0"/>
  </p:normalViewPr>
  <p:slideViewPr>
    <p:cSldViewPr snapToGrid="0">
      <p:cViewPr varScale="1">
        <p:scale>
          <a:sx n="69" d="100"/>
          <a:sy n="69" d="100"/>
        </p:scale>
        <p:origin x="78" y="-960"/>
      </p:cViewPr>
      <p:guideLst>
        <p:guide orient="horz" pos="1620"/>
        <p:guide pos="2880"/>
      </p:guideLst>
    </p:cSldViewPr>
  </p:slideViewPr>
  <p:notesTextViewPr>
    <p:cViewPr>
      <p:scale>
        <a:sx n="1" d="1"/>
        <a:sy n="1" d="1"/>
      </p:scale>
      <p:origin x="0" y="-117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John%20Garland\Desktop\2024%20COFE\Logging%20claims%202013%20to%202021%20Final%20v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ohn%20Garland\Desktop\2024%20COFE\Logging%20fatalites%20in%20Oregon%20since%201945.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ohn%20Garland\Desktop\2024%20COFE\Logging%20claims%202013%20to%202021%20Final%20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ohn%20Garland\Desktop\2024%20COFE\Logging%20claims%202013%20to%202021%20Final%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ohn%20Garland\Desktop\2024%20COFE\Logging%20claims%202013%20to%202021%20Final%20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ohn%20Garland\Desktop\2018%20stats\2022%20stats\WA%202022\Copy%20of%20Logging_monthly_extract_w_charts_Scrubed1.31.2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ohn%20Garland\Desktop\2024%20COFE\Logging%20claims%202013%20to%202021%20Final%20v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ohn%20Garland\Desktop\2018%20stats\2022%20stats\WA%202022\Copy%20of%20Logging_monthly_extract_w_charts_Scrubed1.31.2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ohn%20Garland\Desktop\2018%20stats\2022%20stats\WA%202022\Copy%20of%20Logging_monthly_extract_w_charts_Scrubed1.31.2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ohn%20Garland\Desktop\2024%20COFE\Logging%20claims%202013%20to%202021%20Final%20v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a:t>WHAT WAS THE EVENT</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cat>
            <c:strRef>
              <c:f>Sheet2!$N$1:$N$91</c:f>
              <c:strCache>
                <c:ptCount val="91"/>
                <c:pt idx="0">
                  <c:v>Struck by falling object or equipment, n.e.c.</c:v>
                </c:pt>
                <c:pt idx="1">
                  <c:v>Fall on same level due to slipping </c:v>
                </c:pt>
                <c:pt idx="2">
                  <c:v>Struck by dislodged flying object, particle</c:v>
                </c:pt>
                <c:pt idx="3">
                  <c:v>Overexertion in pushing, pulling, or turning-single episode</c:v>
                </c:pt>
                <c:pt idx="4">
                  <c:v>Struck by object or equipment rolling freely</c:v>
                </c:pt>
                <c:pt idx="5">
                  <c:v>Other fall to lower level less than 6 feet</c:v>
                </c:pt>
                <c:pt idx="6">
                  <c:v>Fall onto or against object on same level, n.e.c.</c:v>
                </c:pt>
                <c:pt idx="7">
                  <c:v>Climbing or stepping up or down-single episode</c:v>
                </c:pt>
                <c:pt idx="8">
                  <c:v>Other fall to lower level, unspecified</c:v>
                </c:pt>
                <c:pt idx="9">
                  <c:v>Struck by swinging or slipping object, other than handheld, n.e.c.</c:v>
                </c:pt>
                <c:pt idx="10">
                  <c:v>Injured by slipping or swinging object held by injured worker</c:v>
                </c:pt>
                <c:pt idx="11">
                  <c:v>Nonclassifiable</c:v>
                </c:pt>
                <c:pt idx="12">
                  <c:v>Struck by rolling object or equipment-other than powered vehicle, n.</c:v>
                </c:pt>
                <c:pt idx="13">
                  <c:v>Caught in running equipment or machinery during regular operation</c:v>
                </c:pt>
                <c:pt idx="14">
                  <c:v>Bending, crawling, reaching, twisting-single episode</c:v>
                </c:pt>
                <c:pt idx="15">
                  <c:v>Fall on same level due to tripping over an object </c:v>
                </c:pt>
                <c:pt idx="16">
                  <c:v>Struck by object or equipment, unspecified</c:v>
                </c:pt>
                <c:pt idx="17">
                  <c:v>Struck by falling object or equipment, unspecified</c:v>
                </c:pt>
                <c:pt idx="18">
                  <c:v>Overexertion in lifting, lowering-single episode  </c:v>
                </c:pt>
                <c:pt idx="19">
                  <c:v>Jack-knifed or overturned, roadway</c:v>
                </c:pt>
                <c:pt idx="20">
                  <c:v>Caught in or compressed by equipment or objects, n.e.c.</c:v>
                </c:pt>
                <c:pt idx="21">
                  <c:v>Slip without fall, n.e.c. </c:v>
                </c:pt>
                <c:pt idx="22">
                  <c:v>Struck against stationary object or equipment, n.e.c.</c:v>
                </c:pt>
                <c:pt idx="23">
                  <c:v>Walking, without other incident-single episode</c:v>
                </c:pt>
                <c:pt idx="24">
                  <c:v>Compressed or pinched between two stationary objects</c:v>
                </c:pt>
                <c:pt idx="25">
                  <c:v>Struck by swinging part of powered vehicle</c:v>
                </c:pt>
                <c:pt idx="26">
                  <c:v>Multiple types of overexertion involving outside sources</c:v>
                </c:pt>
                <c:pt idx="27">
                  <c:v>Other fall to lower level 6 to 10 feet</c:v>
                </c:pt>
                <c:pt idx="28">
                  <c:v>Trip from stepping into a hole without fall </c:v>
                </c:pt>
                <c:pt idx="29">
                  <c:v>Fall on same level, n.e.c. </c:v>
                </c:pt>
                <c:pt idx="30">
                  <c:v>Fall on same level, unspecified</c:v>
                </c:pt>
                <c:pt idx="31">
                  <c:v>Struck by discharged object or substance</c:v>
                </c:pt>
                <c:pt idx="32">
                  <c:v>Compressed or pinched by shifting objects or equipment</c:v>
                </c:pt>
                <c:pt idx="33">
                  <c:v>Repeated exposure to noise</c:v>
                </c:pt>
                <c:pt idx="34">
                  <c:v>Overexertion in throwing, catching-single episode  </c:v>
                </c:pt>
                <c:pt idx="35">
                  <c:v>Jack-knifed or overturned, nonroadway</c:v>
                </c:pt>
                <c:pt idx="36">
                  <c:v>Struck by object falling from vehicle or machinery-other than vehicl</c:v>
                </c:pt>
                <c:pt idx="37">
                  <c:v>Struck by discharged or flying object, n.e.c.</c:v>
                </c:pt>
                <c:pt idx="38">
                  <c:v>Struck by falling part of powered vehicle still attached</c:v>
                </c:pt>
                <c:pt idx="39">
                  <c:v>Other fall to lower level 11 to 20 feet  </c:v>
                </c:pt>
                <c:pt idx="40">
                  <c:v>Roadway incident involving motorized land vehicle, unspecified</c:v>
                </c:pt>
                <c:pt idx="41">
                  <c:v>Other jump to lower level less than 6 feet</c:v>
                </c:pt>
                <c:pt idx="42">
                  <c:v>Struck by object or equipment, n.e.c.</c:v>
                </c:pt>
                <c:pt idx="43">
                  <c:v>Trip over self without fall</c:v>
                </c:pt>
                <c:pt idx="44">
                  <c:v>Fall on same level due to tripping on uneven surface</c:v>
                </c:pt>
                <c:pt idx="45">
                  <c:v>Stepped on object </c:v>
                </c:pt>
                <c:pt idx="46">
                  <c:v>Struck by rolling object or equipment-other than powered vehicle, un</c:v>
                </c:pt>
                <c:pt idx="47">
                  <c:v>Fall to lower level, unspecified</c:v>
                </c:pt>
                <c:pt idx="48">
                  <c:v>Boarding, alighting-excluding slip, trip, fall-single episode</c:v>
                </c:pt>
                <c:pt idx="49">
                  <c:v>Overexertion in holding, carrying, or wielding-single episode</c:v>
                </c:pt>
                <c:pt idx="50">
                  <c:v>Injured by handheld object or equipment, n.e.c.</c:v>
                </c:pt>
                <c:pt idx="51">
                  <c:v>Struck by discharged or flying object, unspecified</c:v>
                </c:pt>
                <c:pt idx="52">
                  <c:v>Struck by object or equipment dropped by injured worker</c:v>
                </c:pt>
                <c:pt idx="53">
                  <c:v>Slip without fall, unspecified</c:v>
                </c:pt>
                <c:pt idx="54">
                  <c:v>Roadway collision-moving in opposite directions, oncoming</c:v>
                </c:pt>
                <c:pt idx="55">
                  <c:v>Running, without other incident-single episode</c:v>
                </c:pt>
                <c:pt idx="56">
                  <c:v>Fall on same level due to tripping, unspecified</c:v>
                </c:pt>
                <c:pt idx="57">
                  <c:v>Slip on substance without fall</c:v>
                </c:pt>
                <c:pt idx="58">
                  <c:v>Overexertion involving outside sources, unspecified</c:v>
                </c:pt>
                <c:pt idx="59">
                  <c:v>Trip without fall, n.e.c.</c:v>
                </c:pt>
                <c:pt idx="60">
                  <c:v>Fall on same level due to tripping, n.e.c.</c:v>
                </c:pt>
                <c:pt idx="61">
                  <c:v>Aircraft incident, unspecified</c:v>
                </c:pt>
                <c:pt idx="62">
                  <c:v>Ran off roadway</c:v>
                </c:pt>
                <c:pt idx="63">
                  <c:v>Caught in or compressed by equipment or objects, unspecified</c:v>
                </c:pt>
                <c:pt idx="64">
                  <c:v>Slip on vehicle without fall-nontransport  </c:v>
                </c:pt>
                <c:pt idx="65">
                  <c:v>Repetitive motions involving microtasks, unspecified</c:v>
                </c:pt>
                <c:pt idx="66">
                  <c:v>Caught in running equipment or machinery during maintenance, cleanin</c:v>
                </c:pt>
                <c:pt idx="67">
                  <c:v>Struck by rolling object or equipment being pushed by injured worker</c:v>
                </c:pt>
                <c:pt idx="68">
                  <c:v>Other exertions or bodily reactions, n.e.c.</c:v>
                </c:pt>
                <c:pt idx="69">
                  <c:v>Entangled in other object or equipment</c:v>
                </c:pt>
                <c:pt idx="70">
                  <c:v>Fall on same level due to tripping over self</c:v>
                </c:pt>
                <c:pt idx="71">
                  <c:v>Contact with objects and equipment, unspecified</c:v>
                </c:pt>
                <c:pt idx="72">
                  <c:v>Rubbed or abraded by foreign matter in eye</c:v>
                </c:pt>
                <c:pt idx="73">
                  <c:v>Other fall to lower level more than 30 feet</c:v>
                </c:pt>
                <c:pt idx="74">
                  <c:v>Injured by slipping or swinging object held by other person</c:v>
                </c:pt>
                <c:pt idx="75">
                  <c:v>Struck or run over by rolling powered vehicle</c:v>
                </c:pt>
                <c:pt idx="76">
                  <c:v>Struck by or caught in swinging door or gate</c:v>
                </c:pt>
                <c:pt idx="77">
                  <c:v>Other jump to lower level, unspecified</c:v>
                </c:pt>
                <c:pt idx="78">
                  <c:v>Fall or jump from vehicle in normal operation, nonroadway</c:v>
                </c:pt>
                <c:pt idx="79">
                  <c:v>Struck by swinging or slipping object, other than handheld, unspecif</c:v>
                </c:pt>
                <c:pt idx="80">
                  <c:v>Struck against moving part of machinery or equipment</c:v>
                </c:pt>
                <c:pt idx="81">
                  <c:v>Other fall to lower level 21 to 30 feet  </c:v>
                </c:pt>
                <c:pt idx="82">
                  <c:v>Nonroadway collision with object other than vehicle, n.e.c.</c:v>
                </c:pt>
                <c:pt idx="83">
                  <c:v>Caught between rolling powered vehicle and other object</c:v>
                </c:pt>
                <c:pt idx="84">
                  <c:v>Fall through surface or existing opening, unspecified</c:v>
                </c:pt>
                <c:pt idx="85">
                  <c:v>Overexertion involving outside sources, n.e.c.</c:v>
                </c:pt>
                <c:pt idx="86">
                  <c:v>Injured by handheld object or equipment, unspecified</c:v>
                </c:pt>
                <c:pt idx="87">
                  <c:v>Ran off driving surface, nonroadway</c:v>
                </c:pt>
                <c:pt idx="88">
                  <c:v>Trip on uneven surface without fall</c:v>
                </c:pt>
                <c:pt idx="89">
                  <c:v>Repetitive use of tools, instruments</c:v>
                </c:pt>
                <c:pt idx="90">
                  <c:v>Roadway collision-moving perpendicularly </c:v>
                </c:pt>
              </c:strCache>
            </c:strRef>
          </c:cat>
          <c:val>
            <c:numRef>
              <c:f>Sheet2!$O$1:$O$91</c:f>
              <c:numCache>
                <c:formatCode>General</c:formatCode>
                <c:ptCount val="91"/>
                <c:pt idx="0">
                  <c:v>130</c:v>
                </c:pt>
                <c:pt idx="1">
                  <c:v>118</c:v>
                </c:pt>
                <c:pt idx="2">
                  <c:v>97</c:v>
                </c:pt>
                <c:pt idx="3">
                  <c:v>96</c:v>
                </c:pt>
                <c:pt idx="4">
                  <c:v>88</c:v>
                </c:pt>
                <c:pt idx="5">
                  <c:v>86</c:v>
                </c:pt>
                <c:pt idx="6">
                  <c:v>65</c:v>
                </c:pt>
                <c:pt idx="7">
                  <c:v>59</c:v>
                </c:pt>
                <c:pt idx="8">
                  <c:v>59</c:v>
                </c:pt>
                <c:pt idx="9">
                  <c:v>57</c:v>
                </c:pt>
                <c:pt idx="10">
                  <c:v>52</c:v>
                </c:pt>
                <c:pt idx="11">
                  <c:v>43</c:v>
                </c:pt>
                <c:pt idx="12">
                  <c:v>42</c:v>
                </c:pt>
                <c:pt idx="13">
                  <c:v>41</c:v>
                </c:pt>
                <c:pt idx="14">
                  <c:v>40</c:v>
                </c:pt>
                <c:pt idx="15">
                  <c:v>39</c:v>
                </c:pt>
                <c:pt idx="16">
                  <c:v>35</c:v>
                </c:pt>
                <c:pt idx="17">
                  <c:v>35</c:v>
                </c:pt>
                <c:pt idx="18">
                  <c:v>35</c:v>
                </c:pt>
                <c:pt idx="19">
                  <c:v>34</c:v>
                </c:pt>
                <c:pt idx="20">
                  <c:v>33</c:v>
                </c:pt>
                <c:pt idx="21">
                  <c:v>29</c:v>
                </c:pt>
                <c:pt idx="22">
                  <c:v>25</c:v>
                </c:pt>
                <c:pt idx="23">
                  <c:v>23</c:v>
                </c:pt>
                <c:pt idx="24">
                  <c:v>23</c:v>
                </c:pt>
                <c:pt idx="25">
                  <c:v>22</c:v>
                </c:pt>
                <c:pt idx="26">
                  <c:v>22</c:v>
                </c:pt>
                <c:pt idx="27">
                  <c:v>22</c:v>
                </c:pt>
                <c:pt idx="28">
                  <c:v>22</c:v>
                </c:pt>
                <c:pt idx="29">
                  <c:v>22</c:v>
                </c:pt>
                <c:pt idx="30">
                  <c:v>20</c:v>
                </c:pt>
                <c:pt idx="31">
                  <c:v>20</c:v>
                </c:pt>
                <c:pt idx="32">
                  <c:v>20</c:v>
                </c:pt>
                <c:pt idx="33">
                  <c:v>19</c:v>
                </c:pt>
                <c:pt idx="34">
                  <c:v>19</c:v>
                </c:pt>
                <c:pt idx="35">
                  <c:v>19</c:v>
                </c:pt>
                <c:pt idx="36">
                  <c:v>17</c:v>
                </c:pt>
                <c:pt idx="37">
                  <c:v>17</c:v>
                </c:pt>
                <c:pt idx="38">
                  <c:v>16</c:v>
                </c:pt>
                <c:pt idx="39">
                  <c:v>16</c:v>
                </c:pt>
                <c:pt idx="40">
                  <c:v>14</c:v>
                </c:pt>
                <c:pt idx="41">
                  <c:v>14</c:v>
                </c:pt>
                <c:pt idx="42">
                  <c:v>14</c:v>
                </c:pt>
                <c:pt idx="43">
                  <c:v>13</c:v>
                </c:pt>
                <c:pt idx="44">
                  <c:v>13</c:v>
                </c:pt>
                <c:pt idx="45">
                  <c:v>13</c:v>
                </c:pt>
                <c:pt idx="46">
                  <c:v>12</c:v>
                </c:pt>
                <c:pt idx="47">
                  <c:v>12</c:v>
                </c:pt>
                <c:pt idx="48">
                  <c:v>12</c:v>
                </c:pt>
                <c:pt idx="49">
                  <c:v>12</c:v>
                </c:pt>
                <c:pt idx="50">
                  <c:v>10</c:v>
                </c:pt>
                <c:pt idx="51">
                  <c:v>10</c:v>
                </c:pt>
                <c:pt idx="52">
                  <c:v>10</c:v>
                </c:pt>
                <c:pt idx="53">
                  <c:v>10</c:v>
                </c:pt>
                <c:pt idx="54">
                  <c:v>9</c:v>
                </c:pt>
                <c:pt idx="55">
                  <c:v>9</c:v>
                </c:pt>
                <c:pt idx="56">
                  <c:v>8</c:v>
                </c:pt>
                <c:pt idx="57">
                  <c:v>8</c:v>
                </c:pt>
                <c:pt idx="58">
                  <c:v>8</c:v>
                </c:pt>
                <c:pt idx="59">
                  <c:v>7</c:v>
                </c:pt>
                <c:pt idx="60">
                  <c:v>7</c:v>
                </c:pt>
                <c:pt idx="61">
                  <c:v>7</c:v>
                </c:pt>
                <c:pt idx="62">
                  <c:v>7</c:v>
                </c:pt>
                <c:pt idx="63">
                  <c:v>7</c:v>
                </c:pt>
                <c:pt idx="64">
                  <c:v>6</c:v>
                </c:pt>
                <c:pt idx="65">
                  <c:v>6</c:v>
                </c:pt>
                <c:pt idx="66">
                  <c:v>6</c:v>
                </c:pt>
                <c:pt idx="67">
                  <c:v>6</c:v>
                </c:pt>
                <c:pt idx="68">
                  <c:v>6</c:v>
                </c:pt>
                <c:pt idx="69">
                  <c:v>6</c:v>
                </c:pt>
                <c:pt idx="70">
                  <c:v>6</c:v>
                </c:pt>
                <c:pt idx="71">
                  <c:v>6</c:v>
                </c:pt>
                <c:pt idx="72">
                  <c:v>6</c:v>
                </c:pt>
                <c:pt idx="73">
                  <c:v>5</c:v>
                </c:pt>
                <c:pt idx="74">
                  <c:v>5</c:v>
                </c:pt>
                <c:pt idx="75">
                  <c:v>5</c:v>
                </c:pt>
                <c:pt idx="76">
                  <c:v>5</c:v>
                </c:pt>
                <c:pt idx="77">
                  <c:v>5</c:v>
                </c:pt>
                <c:pt idx="78">
                  <c:v>4</c:v>
                </c:pt>
                <c:pt idx="79">
                  <c:v>4</c:v>
                </c:pt>
                <c:pt idx="80">
                  <c:v>4</c:v>
                </c:pt>
                <c:pt idx="81">
                  <c:v>4</c:v>
                </c:pt>
                <c:pt idx="82">
                  <c:v>4</c:v>
                </c:pt>
                <c:pt idx="83">
                  <c:v>4</c:v>
                </c:pt>
                <c:pt idx="84">
                  <c:v>4</c:v>
                </c:pt>
                <c:pt idx="85">
                  <c:v>4</c:v>
                </c:pt>
                <c:pt idx="86">
                  <c:v>4</c:v>
                </c:pt>
                <c:pt idx="87">
                  <c:v>4</c:v>
                </c:pt>
                <c:pt idx="88">
                  <c:v>4</c:v>
                </c:pt>
                <c:pt idx="89">
                  <c:v>4</c:v>
                </c:pt>
                <c:pt idx="90">
                  <c:v>4</c:v>
                </c:pt>
              </c:numCache>
            </c:numRef>
          </c:val>
          <c:extLst>
            <c:ext xmlns:c16="http://schemas.microsoft.com/office/drawing/2014/chart" uri="{C3380CC4-5D6E-409C-BE32-E72D297353CC}">
              <c16:uniqueId val="{00000000-2730-4F9E-B25C-61FF08B33207}"/>
            </c:ext>
          </c:extLst>
        </c:ser>
        <c:dLbls>
          <c:showLegendKey val="0"/>
          <c:showVal val="0"/>
          <c:showCatName val="0"/>
          <c:showSerName val="0"/>
          <c:showPercent val="0"/>
          <c:showBubbleSize val="0"/>
        </c:dLbls>
        <c:gapWidth val="227"/>
        <c:overlap val="-48"/>
        <c:axId val="203450880"/>
        <c:axId val="203449920"/>
      </c:barChart>
      <c:catAx>
        <c:axId val="203450880"/>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3449920"/>
        <c:crosses val="autoZero"/>
        <c:auto val="1"/>
        <c:lblAlgn val="ctr"/>
        <c:lblOffset val="100"/>
        <c:noMultiLvlLbl val="0"/>
      </c:catAx>
      <c:valAx>
        <c:axId val="203449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450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Oregon logging fatalities 1945 - 2022</a:t>
            </a:r>
          </a:p>
        </c:rich>
      </c:tx>
      <c:layout>
        <c:manualLayout>
          <c:xMode val="edge"/>
          <c:yMode val="edge"/>
          <c:x val="0.31079859041979335"/>
          <c:y val="4.945053875345272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394033617020301E-2"/>
          <c:y val="4.1607025697190943E-2"/>
          <c:w val="0.94224261916830465"/>
          <c:h val="0.74462976610682285"/>
        </c:manualLayout>
      </c:layout>
      <c:lineChart>
        <c:grouping val="standard"/>
        <c:varyColors val="0"/>
        <c:ser>
          <c:idx val="0"/>
          <c:order val="0"/>
          <c:tx>
            <c:strRef>
              <c:f>Sheet1!$B$1</c:f>
              <c:strCache>
                <c:ptCount val="1"/>
                <c:pt idx="0">
                  <c:v>Logging fatalities</c:v>
                </c:pt>
              </c:strCache>
            </c:strRef>
          </c:tx>
          <c:spPr>
            <a:ln w="28575" cap="rnd">
              <a:solidFill>
                <a:schemeClr val="accent1"/>
              </a:solidFill>
              <a:round/>
            </a:ln>
            <a:effectLst/>
          </c:spPr>
          <c:marker>
            <c:symbol val="none"/>
          </c:marker>
          <c:cat>
            <c:numRef>
              <c:f>Sheet1!$A$2:$A$79</c:f>
              <c:numCache>
                <c:formatCode>General</c:formatCode>
                <c:ptCount val="78"/>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pt idx="46">
                  <c:v>1991</c:v>
                </c:pt>
                <c:pt idx="47">
                  <c:v>1992</c:v>
                </c:pt>
                <c:pt idx="48">
                  <c:v>1993</c:v>
                </c:pt>
                <c:pt idx="49">
                  <c:v>1994</c:v>
                </c:pt>
                <c:pt idx="50">
                  <c:v>1995</c:v>
                </c:pt>
                <c:pt idx="51">
                  <c:v>1996</c:v>
                </c:pt>
                <c:pt idx="52">
                  <c:v>1997</c:v>
                </c:pt>
                <c:pt idx="53">
                  <c:v>1998</c:v>
                </c:pt>
                <c:pt idx="54">
                  <c:v>1999</c:v>
                </c:pt>
                <c:pt idx="55">
                  <c:v>2000</c:v>
                </c:pt>
                <c:pt idx="56">
                  <c:v>2001</c:v>
                </c:pt>
                <c:pt idx="57">
                  <c:v>2002</c:v>
                </c:pt>
                <c:pt idx="58">
                  <c:v>2003</c:v>
                </c:pt>
                <c:pt idx="59">
                  <c:v>2004</c:v>
                </c:pt>
                <c:pt idx="60">
                  <c:v>2005</c:v>
                </c:pt>
                <c:pt idx="61">
                  <c:v>2006</c:v>
                </c:pt>
                <c:pt idx="62">
                  <c:v>2007</c:v>
                </c:pt>
                <c:pt idx="63">
                  <c:v>2008</c:v>
                </c:pt>
                <c:pt idx="64">
                  <c:v>2009</c:v>
                </c:pt>
                <c:pt idx="65">
                  <c:v>2010</c:v>
                </c:pt>
                <c:pt idx="66">
                  <c:v>2011</c:v>
                </c:pt>
                <c:pt idx="67">
                  <c:v>2012</c:v>
                </c:pt>
                <c:pt idx="68">
                  <c:v>2013</c:v>
                </c:pt>
                <c:pt idx="69">
                  <c:v>2014</c:v>
                </c:pt>
                <c:pt idx="70">
                  <c:v>2015</c:v>
                </c:pt>
                <c:pt idx="71">
                  <c:v>2016</c:v>
                </c:pt>
                <c:pt idx="72">
                  <c:v>2017</c:v>
                </c:pt>
                <c:pt idx="73">
                  <c:v>2018</c:v>
                </c:pt>
                <c:pt idx="74">
                  <c:v>2019</c:v>
                </c:pt>
                <c:pt idx="75">
                  <c:v>2020</c:v>
                </c:pt>
                <c:pt idx="76">
                  <c:v>2021</c:v>
                </c:pt>
                <c:pt idx="77">
                  <c:v>2022</c:v>
                </c:pt>
              </c:numCache>
            </c:numRef>
          </c:cat>
          <c:val>
            <c:numRef>
              <c:f>Sheet1!$B$2:$B$79</c:f>
              <c:numCache>
                <c:formatCode>General</c:formatCode>
                <c:ptCount val="78"/>
                <c:pt idx="0">
                  <c:v>32</c:v>
                </c:pt>
                <c:pt idx="1">
                  <c:v>33</c:v>
                </c:pt>
                <c:pt idx="2">
                  <c:v>50</c:v>
                </c:pt>
                <c:pt idx="3">
                  <c:v>65</c:v>
                </c:pt>
                <c:pt idx="4">
                  <c:v>50</c:v>
                </c:pt>
                <c:pt idx="5">
                  <c:v>90</c:v>
                </c:pt>
                <c:pt idx="6">
                  <c:v>68</c:v>
                </c:pt>
                <c:pt idx="7">
                  <c:v>67</c:v>
                </c:pt>
                <c:pt idx="8">
                  <c:v>58</c:v>
                </c:pt>
                <c:pt idx="9">
                  <c:v>48</c:v>
                </c:pt>
                <c:pt idx="10">
                  <c:v>70</c:v>
                </c:pt>
                <c:pt idx="11">
                  <c:v>64</c:v>
                </c:pt>
                <c:pt idx="12">
                  <c:v>50</c:v>
                </c:pt>
                <c:pt idx="13">
                  <c:v>42</c:v>
                </c:pt>
                <c:pt idx="14">
                  <c:v>59</c:v>
                </c:pt>
                <c:pt idx="15">
                  <c:v>40</c:v>
                </c:pt>
                <c:pt idx="16">
                  <c:v>37</c:v>
                </c:pt>
                <c:pt idx="17">
                  <c:v>32</c:v>
                </c:pt>
                <c:pt idx="18">
                  <c:v>35</c:v>
                </c:pt>
                <c:pt idx="19">
                  <c:v>34</c:v>
                </c:pt>
                <c:pt idx="20">
                  <c:v>20</c:v>
                </c:pt>
                <c:pt idx="21">
                  <c:v>45</c:v>
                </c:pt>
                <c:pt idx="22">
                  <c:v>32</c:v>
                </c:pt>
                <c:pt idx="23">
                  <c:v>40</c:v>
                </c:pt>
                <c:pt idx="24">
                  <c:v>28</c:v>
                </c:pt>
                <c:pt idx="25">
                  <c:v>37</c:v>
                </c:pt>
                <c:pt idx="26">
                  <c:v>42</c:v>
                </c:pt>
                <c:pt idx="27">
                  <c:v>26</c:v>
                </c:pt>
                <c:pt idx="28">
                  <c:v>37</c:v>
                </c:pt>
                <c:pt idx="29">
                  <c:v>26</c:v>
                </c:pt>
                <c:pt idx="30">
                  <c:v>25</c:v>
                </c:pt>
                <c:pt idx="31">
                  <c:v>28</c:v>
                </c:pt>
                <c:pt idx="32">
                  <c:v>37</c:v>
                </c:pt>
                <c:pt idx="33">
                  <c:v>29</c:v>
                </c:pt>
                <c:pt idx="34">
                  <c:v>26</c:v>
                </c:pt>
                <c:pt idx="35">
                  <c:v>18</c:v>
                </c:pt>
                <c:pt idx="36">
                  <c:v>12</c:v>
                </c:pt>
                <c:pt idx="37">
                  <c:v>17</c:v>
                </c:pt>
                <c:pt idx="38">
                  <c:v>25</c:v>
                </c:pt>
                <c:pt idx="39">
                  <c:v>18</c:v>
                </c:pt>
                <c:pt idx="40">
                  <c:v>27</c:v>
                </c:pt>
                <c:pt idx="41">
                  <c:v>27</c:v>
                </c:pt>
                <c:pt idx="42">
                  <c:v>15</c:v>
                </c:pt>
                <c:pt idx="43">
                  <c:v>22</c:v>
                </c:pt>
                <c:pt idx="44">
                  <c:v>22</c:v>
                </c:pt>
                <c:pt idx="45">
                  <c:v>19</c:v>
                </c:pt>
                <c:pt idx="46">
                  <c:v>13</c:v>
                </c:pt>
                <c:pt idx="47">
                  <c:v>3</c:v>
                </c:pt>
                <c:pt idx="48">
                  <c:v>11</c:v>
                </c:pt>
                <c:pt idx="49">
                  <c:v>7</c:v>
                </c:pt>
                <c:pt idx="50">
                  <c:v>3</c:v>
                </c:pt>
                <c:pt idx="51">
                  <c:v>9</c:v>
                </c:pt>
                <c:pt idx="52">
                  <c:v>1</c:v>
                </c:pt>
                <c:pt idx="53">
                  <c:v>7</c:v>
                </c:pt>
                <c:pt idx="54">
                  <c:v>2</c:v>
                </c:pt>
                <c:pt idx="55">
                  <c:v>9</c:v>
                </c:pt>
                <c:pt idx="56">
                  <c:v>5</c:v>
                </c:pt>
                <c:pt idx="57">
                  <c:v>7</c:v>
                </c:pt>
                <c:pt idx="58">
                  <c:v>8</c:v>
                </c:pt>
                <c:pt idx="59">
                  <c:v>8</c:v>
                </c:pt>
                <c:pt idx="60">
                  <c:v>3</c:v>
                </c:pt>
                <c:pt idx="61">
                  <c:v>7</c:v>
                </c:pt>
                <c:pt idx="62">
                  <c:v>3</c:v>
                </c:pt>
                <c:pt idx="63">
                  <c:v>7</c:v>
                </c:pt>
                <c:pt idx="64">
                  <c:v>4</c:v>
                </c:pt>
                <c:pt idx="65">
                  <c:v>3</c:v>
                </c:pt>
                <c:pt idx="66">
                  <c:v>4</c:v>
                </c:pt>
                <c:pt idx="67">
                  <c:v>3</c:v>
                </c:pt>
                <c:pt idx="68">
                  <c:v>6</c:v>
                </c:pt>
                <c:pt idx="69">
                  <c:v>3</c:v>
                </c:pt>
                <c:pt idx="70">
                  <c:v>9</c:v>
                </c:pt>
                <c:pt idx="71">
                  <c:v>5</c:v>
                </c:pt>
                <c:pt idx="72">
                  <c:v>3</c:v>
                </c:pt>
                <c:pt idx="73">
                  <c:v>7</c:v>
                </c:pt>
                <c:pt idx="74">
                  <c:v>4</c:v>
                </c:pt>
                <c:pt idx="75">
                  <c:v>4</c:v>
                </c:pt>
                <c:pt idx="76">
                  <c:v>2</c:v>
                </c:pt>
                <c:pt idx="77">
                  <c:v>2</c:v>
                </c:pt>
              </c:numCache>
            </c:numRef>
          </c:val>
          <c:smooth val="0"/>
          <c:extLst>
            <c:ext xmlns:c16="http://schemas.microsoft.com/office/drawing/2014/chart" uri="{C3380CC4-5D6E-409C-BE32-E72D297353CC}">
              <c16:uniqueId val="{00000000-507A-4B09-8B6C-44C4661B7889}"/>
            </c:ext>
          </c:extLst>
        </c:ser>
        <c:dLbls>
          <c:showLegendKey val="0"/>
          <c:showVal val="0"/>
          <c:showCatName val="0"/>
          <c:showSerName val="0"/>
          <c:showPercent val="0"/>
          <c:showBubbleSize val="0"/>
        </c:dLbls>
        <c:smooth val="0"/>
        <c:axId val="431459432"/>
        <c:axId val="431466632"/>
      </c:lineChart>
      <c:catAx>
        <c:axId val="431459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31466632"/>
        <c:crosses val="autoZero"/>
        <c:auto val="1"/>
        <c:lblAlgn val="ctr"/>
        <c:lblOffset val="100"/>
        <c:noMultiLvlLbl val="0"/>
      </c:catAx>
      <c:valAx>
        <c:axId val="431466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31459432"/>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WHO</a:t>
            </a:r>
            <a:r>
              <a:rPr lang="en-US" sz="2000" baseline="0"/>
              <a:t> GETS HURT?</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Sheet2!$A$1:$A$20</c:f>
              <c:strCache>
                <c:ptCount val="20"/>
                <c:pt idx="0">
                  <c:v>Logging Laborer, All Other</c:v>
                </c:pt>
                <c:pt idx="1">
                  <c:v>Choker Setter</c:v>
                </c:pt>
                <c:pt idx="2">
                  <c:v>Bucker/ Cutter/ Faller</c:v>
                </c:pt>
                <c:pt idx="3">
                  <c:v>Log Truck Driver</c:v>
                </c:pt>
                <c:pt idx="4">
                  <c:v>Logging Rigger</c:v>
                </c:pt>
                <c:pt idx="5">
                  <c:v>Bumper, Chaser</c:v>
                </c:pt>
                <c:pt idx="6">
                  <c:v>Hook Tender, Hooker</c:v>
                </c:pt>
                <c:pt idx="7">
                  <c:v>Logging Equipment Operators</c:v>
                </c:pt>
                <c:pt idx="8">
                  <c:v>Nonclassifiable</c:v>
                </c:pt>
                <c:pt idx="9">
                  <c:v>Skidder, Yarder</c:v>
                </c:pt>
                <c:pt idx="10">
                  <c:v>Loader, Log Stacker</c:v>
                </c:pt>
                <c:pt idx="11">
                  <c:v>Truck Drivers, Heavy and Tractor-Trailer</c:v>
                </c:pt>
                <c:pt idx="12">
                  <c:v>Mobile Heavy Equipment Mechanics, Except Engines</c:v>
                </c:pt>
                <c:pt idx="13">
                  <c:v>Logging Workers, All Other</c:v>
                </c:pt>
                <c:pt idx="14">
                  <c:v>Fallers</c:v>
                </c:pt>
                <c:pt idx="15">
                  <c:v>Excavating and Loading Machine and Dragline Operators</c:v>
                </c:pt>
                <c:pt idx="16">
                  <c:v>Hoist and Winch Operators</c:v>
                </c:pt>
                <c:pt idx="17">
                  <c:v>Fire Fighters</c:v>
                </c:pt>
                <c:pt idx="18">
                  <c:v>Commercial Pilots</c:v>
                </c:pt>
                <c:pt idx="19">
                  <c:v>Log Grader/ Scaler</c:v>
                </c:pt>
              </c:strCache>
            </c:strRef>
          </c:cat>
          <c:val>
            <c:numRef>
              <c:f>Sheet2!$B$1:$B$20</c:f>
              <c:numCache>
                <c:formatCode>General</c:formatCode>
                <c:ptCount val="20"/>
                <c:pt idx="0">
                  <c:v>640</c:v>
                </c:pt>
                <c:pt idx="1">
                  <c:v>378</c:v>
                </c:pt>
                <c:pt idx="2">
                  <c:v>256</c:v>
                </c:pt>
                <c:pt idx="3">
                  <c:v>141</c:v>
                </c:pt>
                <c:pt idx="4">
                  <c:v>132</c:v>
                </c:pt>
                <c:pt idx="5">
                  <c:v>123</c:v>
                </c:pt>
                <c:pt idx="6">
                  <c:v>93</c:v>
                </c:pt>
                <c:pt idx="7">
                  <c:v>59</c:v>
                </c:pt>
                <c:pt idx="8">
                  <c:v>56</c:v>
                </c:pt>
                <c:pt idx="9">
                  <c:v>46</c:v>
                </c:pt>
                <c:pt idx="10">
                  <c:v>43</c:v>
                </c:pt>
                <c:pt idx="11">
                  <c:v>38</c:v>
                </c:pt>
                <c:pt idx="12">
                  <c:v>30</c:v>
                </c:pt>
                <c:pt idx="13">
                  <c:v>28</c:v>
                </c:pt>
                <c:pt idx="14">
                  <c:v>15</c:v>
                </c:pt>
                <c:pt idx="15">
                  <c:v>12</c:v>
                </c:pt>
                <c:pt idx="16">
                  <c:v>10</c:v>
                </c:pt>
                <c:pt idx="17">
                  <c:v>8</c:v>
                </c:pt>
                <c:pt idx="18">
                  <c:v>8</c:v>
                </c:pt>
                <c:pt idx="19">
                  <c:v>8</c:v>
                </c:pt>
              </c:numCache>
            </c:numRef>
          </c:val>
          <c:extLst>
            <c:ext xmlns:c16="http://schemas.microsoft.com/office/drawing/2014/chart" uri="{C3380CC4-5D6E-409C-BE32-E72D297353CC}">
              <c16:uniqueId val="{00000000-9303-4A57-B458-F73836B62E34}"/>
            </c:ext>
          </c:extLst>
        </c:ser>
        <c:dLbls>
          <c:showLegendKey val="0"/>
          <c:showVal val="0"/>
          <c:showCatName val="0"/>
          <c:showSerName val="0"/>
          <c:showPercent val="0"/>
          <c:showBubbleSize val="0"/>
        </c:dLbls>
        <c:gapWidth val="182"/>
        <c:axId val="898921248"/>
        <c:axId val="804016687"/>
      </c:barChart>
      <c:catAx>
        <c:axId val="898921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4016687"/>
        <c:crosses val="autoZero"/>
        <c:auto val="1"/>
        <c:lblAlgn val="ctr"/>
        <c:lblOffset val="100"/>
        <c:noMultiLvlLbl val="0"/>
      </c:catAx>
      <c:valAx>
        <c:axId val="8040166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8921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WHAT ARE INJURIES?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6"/>
            </a:solidFill>
            <a:ln>
              <a:noFill/>
            </a:ln>
            <a:effectLst/>
          </c:spPr>
          <c:invertIfNegative val="0"/>
          <c:cat>
            <c:strRef>
              <c:f>'SHEET 3'!$A$2:$A$34</c:f>
              <c:strCache>
                <c:ptCount val="33"/>
                <c:pt idx="0">
                  <c:v>Sprains, strains  </c:v>
                </c:pt>
                <c:pt idx="1">
                  <c:v>Fractures</c:v>
                </c:pt>
                <c:pt idx="2">
                  <c:v>Fractures and other injuries, n.e.c.</c:v>
                </c:pt>
                <c:pt idx="3">
                  <c:v>Bruises, contusions</c:v>
                </c:pt>
                <c:pt idx="4">
                  <c:v>Sprains and other injuries, n.e.c.</c:v>
                </c:pt>
                <c:pt idx="5">
                  <c:v>Multiple - traumatic injury plus illness  </c:v>
                </c:pt>
                <c:pt idx="6">
                  <c:v>Multiple traumatic injuries to muscles, tendons, ligaments, joints, </c:v>
                </c:pt>
                <c:pt idx="7">
                  <c:v>Sprains and bruises</c:v>
                </c:pt>
                <c:pt idx="8">
                  <c:v>Cuts, lacerations</c:v>
                </c:pt>
                <c:pt idx="9">
                  <c:v>Multiple traumatic injuries and disorders, n.e.c.</c:v>
                </c:pt>
                <c:pt idx="10">
                  <c:v>Multiple - sprains/strains and tears</c:v>
                </c:pt>
                <c:pt idx="11">
                  <c:v>Major tears to muscles, tendons, ligaments</c:v>
                </c:pt>
                <c:pt idx="12">
                  <c:v>Multiple surface wounds and bruises</c:v>
                </c:pt>
                <c:pt idx="13">
                  <c:v>Cuts and abrasions or bruises</c:v>
                </c:pt>
                <c:pt idx="14">
                  <c:v>Deafness, hearing loss and impairment</c:v>
                </c:pt>
                <c:pt idx="15">
                  <c:v>Hernias, any type</c:v>
                </c:pt>
                <c:pt idx="16">
                  <c:v>Meniscus tears</c:v>
                </c:pt>
                <c:pt idx="17">
                  <c:v>Abrasions, scratches</c:v>
                </c:pt>
                <c:pt idx="18">
                  <c:v>Puncture wounds, except gunshot wounds</c:v>
                </c:pt>
                <c:pt idx="19">
                  <c:v>Dislocation of joints</c:v>
                </c:pt>
                <c:pt idx="20">
                  <c:v>Amputations</c:v>
                </c:pt>
                <c:pt idx="21">
                  <c:v>Herniated discs</c:v>
                </c:pt>
                <c:pt idx="22">
                  <c:v>Fractures and dislocations</c:v>
                </c:pt>
                <c:pt idx="23">
                  <c:v>Multiple types of open wounds</c:v>
                </c:pt>
                <c:pt idx="24">
                  <c:v>Multiple traumatic injuries and disorders, unspecified</c:v>
                </c:pt>
                <c:pt idx="25">
                  <c:v>Sprains and cuts</c:v>
                </c:pt>
                <c:pt idx="26">
                  <c:v>Carpal tunnel syndrome, any type  </c:v>
                </c:pt>
                <c:pt idx="27">
                  <c:v>Intracranial injuries, unspecified</c:v>
                </c:pt>
                <c:pt idx="28">
                  <c:v>Internal injuries to organs and blood vessels of the trunk</c:v>
                </c:pt>
                <c:pt idx="29">
                  <c:v>Cellulitis and abscess</c:v>
                </c:pt>
                <c:pt idx="30">
                  <c:v>Other or unspecified tendonitis (tendinitis)</c:v>
                </c:pt>
                <c:pt idx="31">
                  <c:v>Soreness, pain, hurt-nonspecified injury</c:v>
                </c:pt>
                <c:pt idx="32">
                  <c:v>Crushing injuries</c:v>
                </c:pt>
              </c:strCache>
            </c:strRef>
          </c:cat>
          <c:val>
            <c:numRef>
              <c:f>'SHEET 3'!$B$2:$B$34</c:f>
              <c:numCache>
                <c:formatCode>General</c:formatCode>
                <c:ptCount val="33"/>
                <c:pt idx="0">
                  <c:v>472</c:v>
                </c:pt>
                <c:pt idx="1">
                  <c:v>252</c:v>
                </c:pt>
                <c:pt idx="2">
                  <c:v>241</c:v>
                </c:pt>
                <c:pt idx="3">
                  <c:v>202</c:v>
                </c:pt>
                <c:pt idx="4">
                  <c:v>141</c:v>
                </c:pt>
                <c:pt idx="5">
                  <c:v>135</c:v>
                </c:pt>
                <c:pt idx="6">
                  <c:v>103</c:v>
                </c:pt>
                <c:pt idx="7">
                  <c:v>86</c:v>
                </c:pt>
                <c:pt idx="8">
                  <c:v>79</c:v>
                </c:pt>
                <c:pt idx="9">
                  <c:v>53</c:v>
                </c:pt>
                <c:pt idx="10">
                  <c:v>41</c:v>
                </c:pt>
                <c:pt idx="11">
                  <c:v>36</c:v>
                </c:pt>
                <c:pt idx="12">
                  <c:v>25</c:v>
                </c:pt>
                <c:pt idx="13">
                  <c:v>23</c:v>
                </c:pt>
                <c:pt idx="14">
                  <c:v>22</c:v>
                </c:pt>
                <c:pt idx="15">
                  <c:v>21</c:v>
                </c:pt>
                <c:pt idx="16">
                  <c:v>20</c:v>
                </c:pt>
                <c:pt idx="17">
                  <c:v>20</c:v>
                </c:pt>
                <c:pt idx="18">
                  <c:v>18</c:v>
                </c:pt>
                <c:pt idx="19">
                  <c:v>17</c:v>
                </c:pt>
                <c:pt idx="20">
                  <c:v>16</c:v>
                </c:pt>
                <c:pt idx="21">
                  <c:v>15</c:v>
                </c:pt>
                <c:pt idx="22">
                  <c:v>13</c:v>
                </c:pt>
                <c:pt idx="23">
                  <c:v>13</c:v>
                </c:pt>
                <c:pt idx="24">
                  <c:v>12</c:v>
                </c:pt>
                <c:pt idx="25">
                  <c:v>9</c:v>
                </c:pt>
                <c:pt idx="26">
                  <c:v>9</c:v>
                </c:pt>
                <c:pt idx="27">
                  <c:v>9</c:v>
                </c:pt>
                <c:pt idx="28">
                  <c:v>7</c:v>
                </c:pt>
                <c:pt idx="29">
                  <c:v>6</c:v>
                </c:pt>
                <c:pt idx="30">
                  <c:v>5</c:v>
                </c:pt>
                <c:pt idx="31">
                  <c:v>5</c:v>
                </c:pt>
                <c:pt idx="32">
                  <c:v>5</c:v>
                </c:pt>
              </c:numCache>
            </c:numRef>
          </c:val>
          <c:extLst>
            <c:ext xmlns:c16="http://schemas.microsoft.com/office/drawing/2014/chart" uri="{C3380CC4-5D6E-409C-BE32-E72D297353CC}">
              <c16:uniqueId val="{00000000-C24A-47BA-A152-08724555139D}"/>
            </c:ext>
          </c:extLst>
        </c:ser>
        <c:dLbls>
          <c:showLegendKey val="0"/>
          <c:showVal val="0"/>
          <c:showCatName val="0"/>
          <c:showSerName val="0"/>
          <c:showPercent val="0"/>
          <c:showBubbleSize val="0"/>
        </c:dLbls>
        <c:gapWidth val="182"/>
        <c:axId val="934730127"/>
        <c:axId val="934735887"/>
      </c:barChart>
      <c:catAx>
        <c:axId val="9347301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4735887"/>
        <c:crosses val="autoZero"/>
        <c:auto val="1"/>
        <c:lblAlgn val="ctr"/>
        <c:lblOffset val="100"/>
        <c:noMultiLvlLbl val="0"/>
      </c:catAx>
      <c:valAx>
        <c:axId val="9347358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4730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SOURCE</a:t>
            </a:r>
            <a:r>
              <a:rPr lang="en-US" baseline="0"/>
              <a:t> OF INJURY?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3"/>
            </a:solidFill>
            <a:ln>
              <a:noFill/>
            </a:ln>
            <a:effectLst/>
          </c:spPr>
          <c:invertIfNegative val="0"/>
          <c:cat>
            <c:strRef>
              <c:f>'SHEET 3'!$N$2:$N$35</c:f>
              <c:strCache>
                <c:ptCount val="34"/>
                <c:pt idx="0">
                  <c:v>Logs</c:v>
                </c:pt>
                <c:pt idx="1">
                  <c:v>Bodily motion or position of injured, ill worker</c:v>
                </c:pt>
                <c:pt idx="2">
                  <c:v>Trees</c:v>
                </c:pt>
                <c:pt idx="3">
                  <c:v>Limbs, branches-unattached</c:v>
                </c:pt>
                <c:pt idx="4">
                  <c:v>Ground, n.e.c.</c:v>
                </c:pt>
                <c:pt idx="5">
                  <c:v>Nonclassifiable</c:v>
                </c:pt>
                <c:pt idx="6">
                  <c:v>Ground, unspecified</c:v>
                </c:pt>
                <c:pt idx="7">
                  <c:v>Semi, tractor-trailer, tanker truck</c:v>
                </c:pt>
                <c:pt idx="8">
                  <c:v>Skidders-cable and grapple</c:v>
                </c:pt>
                <c:pt idx="9">
                  <c:v>Chainsaws-powered</c:v>
                </c:pt>
                <c:pt idx="10">
                  <c:v>Trees, logs, limbs, n.e.c.</c:v>
                </c:pt>
                <c:pt idx="11">
                  <c:v>Wire, cables-nonelectrical</c:v>
                </c:pt>
                <c:pt idx="12">
                  <c:v>Forwarding and yarding machinery, except feller-forwarders</c:v>
                </c:pt>
                <c:pt idx="13">
                  <c:v>Logging and wood processing machinery-specialized, n.e.c.</c:v>
                </c:pt>
                <c:pt idx="14">
                  <c:v>Rocks, crushed stone</c:v>
                </c:pt>
                <c:pt idx="15">
                  <c:v>Log loaders</c:v>
                </c:pt>
                <c:pt idx="16">
                  <c:v>Construction, logging, and mining machinery, n.e.c.</c:v>
                </c:pt>
                <c:pt idx="17">
                  <c:v>Hills</c:v>
                </c:pt>
                <c:pt idx="18">
                  <c:v>Trees, logs, limbs, unspecified</c:v>
                </c:pt>
                <c:pt idx="19">
                  <c:v>Noise</c:v>
                </c:pt>
                <c:pt idx="20">
                  <c:v>Logging and wood processing machinery-specialized, unspecified</c:v>
                </c:pt>
                <c:pt idx="21">
                  <c:v>Drums, pulleys, sheaves</c:v>
                </c:pt>
                <c:pt idx="22">
                  <c:v>Chains, n.e.c.</c:v>
                </c:pt>
                <c:pt idx="23">
                  <c:v>Highway vehicle, motorized, unspecified</c:v>
                </c:pt>
                <c:pt idx="24">
                  <c:v>Construction, logging, and mining machinery, unspecified</c:v>
                </c:pt>
                <c:pt idx="25">
                  <c:v>Ground irregularity</c:v>
                </c:pt>
                <c:pt idx="26">
                  <c:v>Pickup truck</c:v>
                </c:pt>
                <c:pt idx="27">
                  <c:v>Strapping</c:v>
                </c:pt>
                <c:pt idx="28">
                  <c:v>Log processing machinery</c:v>
                </c:pt>
                <c:pt idx="29">
                  <c:v>Automobile</c:v>
                </c:pt>
                <c:pt idx="30">
                  <c:v>Ropes, ties, chains, n.e.c.</c:v>
                </c:pt>
                <c:pt idx="31">
                  <c:v>Helicopter</c:v>
                </c:pt>
                <c:pt idx="32">
                  <c:v>Mechanical harvesters--logging</c:v>
                </c:pt>
                <c:pt idx="33">
                  <c:v>Hooks, shackles, magnets, clamshells</c:v>
                </c:pt>
              </c:strCache>
            </c:strRef>
          </c:cat>
          <c:val>
            <c:numRef>
              <c:f>'SHEET 3'!$O$2:$O$35</c:f>
              <c:numCache>
                <c:formatCode>General</c:formatCode>
                <c:ptCount val="34"/>
                <c:pt idx="0">
                  <c:v>387</c:v>
                </c:pt>
                <c:pt idx="1">
                  <c:v>288</c:v>
                </c:pt>
                <c:pt idx="2">
                  <c:v>116</c:v>
                </c:pt>
                <c:pt idx="3">
                  <c:v>77</c:v>
                </c:pt>
                <c:pt idx="4">
                  <c:v>71</c:v>
                </c:pt>
                <c:pt idx="5">
                  <c:v>68</c:v>
                </c:pt>
                <c:pt idx="6">
                  <c:v>64</c:v>
                </c:pt>
                <c:pt idx="7">
                  <c:v>62</c:v>
                </c:pt>
                <c:pt idx="8">
                  <c:v>58</c:v>
                </c:pt>
                <c:pt idx="9">
                  <c:v>55</c:v>
                </c:pt>
                <c:pt idx="10">
                  <c:v>50</c:v>
                </c:pt>
                <c:pt idx="11">
                  <c:v>49</c:v>
                </c:pt>
                <c:pt idx="12">
                  <c:v>42</c:v>
                </c:pt>
                <c:pt idx="13">
                  <c:v>38</c:v>
                </c:pt>
                <c:pt idx="14">
                  <c:v>31</c:v>
                </c:pt>
                <c:pt idx="15">
                  <c:v>28</c:v>
                </c:pt>
                <c:pt idx="16">
                  <c:v>28</c:v>
                </c:pt>
                <c:pt idx="17">
                  <c:v>25</c:v>
                </c:pt>
                <c:pt idx="18">
                  <c:v>24</c:v>
                </c:pt>
                <c:pt idx="19">
                  <c:v>22</c:v>
                </c:pt>
                <c:pt idx="20">
                  <c:v>22</c:v>
                </c:pt>
                <c:pt idx="21">
                  <c:v>21</c:v>
                </c:pt>
                <c:pt idx="22">
                  <c:v>20</c:v>
                </c:pt>
                <c:pt idx="23">
                  <c:v>20</c:v>
                </c:pt>
                <c:pt idx="24">
                  <c:v>19</c:v>
                </c:pt>
                <c:pt idx="25">
                  <c:v>19</c:v>
                </c:pt>
                <c:pt idx="26">
                  <c:v>18</c:v>
                </c:pt>
                <c:pt idx="27">
                  <c:v>17</c:v>
                </c:pt>
                <c:pt idx="28">
                  <c:v>13</c:v>
                </c:pt>
                <c:pt idx="29">
                  <c:v>12</c:v>
                </c:pt>
                <c:pt idx="30">
                  <c:v>12</c:v>
                </c:pt>
                <c:pt idx="31">
                  <c:v>11</c:v>
                </c:pt>
                <c:pt idx="32">
                  <c:v>10</c:v>
                </c:pt>
                <c:pt idx="33">
                  <c:v>10</c:v>
                </c:pt>
              </c:numCache>
            </c:numRef>
          </c:val>
          <c:extLst>
            <c:ext xmlns:c16="http://schemas.microsoft.com/office/drawing/2014/chart" uri="{C3380CC4-5D6E-409C-BE32-E72D297353CC}">
              <c16:uniqueId val="{00000000-CB91-4D9A-836D-498C3FDFEBB4}"/>
            </c:ext>
          </c:extLst>
        </c:ser>
        <c:dLbls>
          <c:showLegendKey val="0"/>
          <c:showVal val="0"/>
          <c:showCatName val="0"/>
          <c:showSerName val="0"/>
          <c:showPercent val="0"/>
          <c:showBubbleSize val="0"/>
        </c:dLbls>
        <c:gapWidth val="182"/>
        <c:axId val="934735407"/>
        <c:axId val="934727727"/>
      </c:barChart>
      <c:catAx>
        <c:axId val="9347354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4727727"/>
        <c:crosses val="autoZero"/>
        <c:auto val="1"/>
        <c:lblAlgn val="ctr"/>
        <c:lblOffset val="100"/>
        <c:noMultiLvlLbl val="0"/>
      </c:catAx>
      <c:valAx>
        <c:axId val="9347277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4735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Logging_monthly_extract_w_charts_Scrubed1.31.24.xlsx]charts!PivotTable4</c:name>
    <c:fmtId val="5"/>
  </c:pivotSource>
  <c:chart>
    <c:autoTitleDeleted val="1"/>
    <c:pivotFmts>
      <c:pivotFmt>
        <c:idx val="0"/>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dLbl>
          <c:idx val="0"/>
          <c:layout>
            <c:manualLayout>
              <c:x val="-1.3059100187411219E-2"/>
              <c:y val="4.562882764654401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dLbl>
          <c:idx val="0"/>
          <c:layout>
            <c:manualLayout>
              <c:x val="1.2804379577221458E-2"/>
              <c:y val="-1.675707203266260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4"/>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5"/>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6"/>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7"/>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8"/>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9"/>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11"/>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dLbl>
          <c:idx val="0"/>
          <c:layout>
            <c:manualLayout>
              <c:x val="1.2804379577221458E-2"/>
              <c:y val="-1.675707203266260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2"/>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13"/>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dLbl>
          <c:idx val="0"/>
          <c:layout>
            <c:manualLayout>
              <c:x val="-1.3059100187411219E-2"/>
              <c:y val="4.562882764654401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4"/>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15"/>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16"/>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7"/>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18"/>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dLbl>
          <c:idx val="0"/>
          <c:layout>
            <c:manualLayout>
              <c:x val="1.2804379577221458E-2"/>
              <c:y val="-1.675707203266260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9"/>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20"/>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dLbl>
          <c:idx val="0"/>
          <c:layout>
            <c:manualLayout>
              <c:x val="-1.3059100187411219E-2"/>
              <c:y val="4.562882764654401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1"/>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22"/>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s>
    <c:plotArea>
      <c:layout>
        <c:manualLayout>
          <c:layoutTarget val="inner"/>
          <c:xMode val="edge"/>
          <c:yMode val="edge"/>
          <c:x val="0.217626312335958"/>
          <c:y val="0.1576079031787693"/>
          <c:w val="0.41581373924185022"/>
          <c:h val="0.69302274715660539"/>
        </c:manualLayout>
      </c:layout>
      <c:pieChart>
        <c:varyColors val="1"/>
        <c:ser>
          <c:idx val="0"/>
          <c:order val="0"/>
          <c:tx>
            <c:strRef>
              <c:f>charts!$B$3</c:f>
              <c:strCache>
                <c:ptCount val="1"/>
                <c:pt idx="0">
                  <c:v>Total</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994-4D6E-A618-9B3E2A15D4FB}"/>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D994-4D6E-A618-9B3E2A15D4FB}"/>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D994-4D6E-A618-9B3E2A15D4FB}"/>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D994-4D6E-A618-9B3E2A15D4FB}"/>
              </c:ext>
            </c:extLst>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D994-4D6E-A618-9B3E2A15D4FB}"/>
              </c:ext>
            </c:extLst>
          </c:dPt>
          <c:dPt>
            <c:idx val="5"/>
            <c:bubble3D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D994-4D6E-A618-9B3E2A15D4FB}"/>
              </c:ext>
            </c:extLst>
          </c:dPt>
          <c:dPt>
            <c:idx val="6"/>
            <c:bubble3D val="0"/>
            <c:spPr>
              <a:gradFill rotWithShape="1">
                <a:gsLst>
                  <a:gs pos="0">
                    <a:schemeClr val="accent1">
                      <a:lumMod val="60000"/>
                      <a:tint val="100000"/>
                      <a:shade val="100000"/>
                      <a:satMod val="130000"/>
                    </a:schemeClr>
                  </a:gs>
                  <a:gs pos="100000">
                    <a:schemeClr val="accent1">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D994-4D6E-A618-9B3E2A15D4FB}"/>
              </c:ext>
            </c:extLst>
          </c:dPt>
          <c:dLbls>
            <c:dLbl>
              <c:idx val="1"/>
              <c:layout>
                <c:manualLayout>
                  <c:x val="1.2804379577221458E-2"/>
                  <c:y val="-1.675707203266260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994-4D6E-A618-9B3E2A15D4FB}"/>
                </c:ext>
              </c:extLst>
            </c:dLbl>
            <c:dLbl>
              <c:idx val="3"/>
              <c:layout>
                <c:manualLayout>
                  <c:x val="-1.3059100187411219E-2"/>
                  <c:y val="4.56288276465440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994-4D6E-A618-9B3E2A15D4F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charts!$A$4:$A$10</c:f>
              <c:strCache>
                <c:ptCount val="6"/>
                <c:pt idx="0">
                  <c:v>Less than a month</c:v>
                </c:pt>
                <c:pt idx="1">
                  <c:v>One month to a quarter</c:v>
                </c:pt>
                <c:pt idx="2">
                  <c:v>One quarter to a year</c:v>
                </c:pt>
                <c:pt idx="3">
                  <c:v>Longer than a year</c:v>
                </c:pt>
                <c:pt idx="4">
                  <c:v>Not reported</c:v>
                </c:pt>
                <c:pt idx="5">
                  <c:v>(blank)</c:v>
                </c:pt>
              </c:strCache>
            </c:strRef>
          </c:cat>
          <c:val>
            <c:numRef>
              <c:f>charts!$B$4:$B$10</c:f>
              <c:numCache>
                <c:formatCode>General</c:formatCode>
                <c:ptCount val="6"/>
                <c:pt idx="0">
                  <c:v>54</c:v>
                </c:pt>
                <c:pt idx="1">
                  <c:v>51</c:v>
                </c:pt>
                <c:pt idx="2">
                  <c:v>159</c:v>
                </c:pt>
                <c:pt idx="3">
                  <c:v>209</c:v>
                </c:pt>
                <c:pt idx="4">
                  <c:v>81</c:v>
                </c:pt>
              </c:numCache>
            </c:numRef>
          </c:val>
          <c:extLst>
            <c:ext xmlns:c16="http://schemas.microsoft.com/office/drawing/2014/chart" uri="{C3380CC4-5D6E-409C-BE32-E72D297353CC}">
              <c16:uniqueId val="{0000000E-D994-4D6E-A618-9B3E2A15D4FB}"/>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7182097123986102"/>
          <c:y val="0.30802536485706306"/>
          <c:w val="0.24178004134300896"/>
          <c:h val="0.5133024892855687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0" i="0" u="none" strike="noStrike" kern="1200" spc="0" baseline="0">
                <a:solidFill>
                  <a:schemeClr val="tx1">
                    <a:lumMod val="65000"/>
                    <a:lumOff val="35000"/>
                  </a:schemeClr>
                </a:solidFill>
                <a:latin typeface="+mn-lt"/>
                <a:ea typeface="+mn-ea"/>
                <a:cs typeface="+mn-cs"/>
              </a:defRPr>
            </a:pPr>
            <a:r>
              <a:rPr lang="en-US" sz="1800" dirty="0"/>
              <a:t>CUTTER/FALLER</a:t>
            </a:r>
            <a:r>
              <a:rPr lang="en-US" sz="1800" baseline="0" dirty="0"/>
              <a:t> INCIDENTS &amp; STEEP SLOPE FELLING MACHINES</a:t>
            </a:r>
          </a:p>
          <a:p>
            <a:pPr algn="ctr">
              <a:defRPr sz="1800"/>
            </a:pPr>
            <a:endParaRPr lang="en-US" sz="1800" dirty="0"/>
          </a:p>
        </c:rich>
      </c:tx>
      <c:layout>
        <c:manualLayout>
          <c:xMode val="edge"/>
          <c:yMode val="edge"/>
          <c:x val="0.16009712442332374"/>
          <c:y val="4.6296243824935523E-2"/>
        </c:manualLayout>
      </c:layout>
      <c:overlay val="0"/>
      <c:spPr>
        <a:noFill/>
        <a:ln>
          <a:noFill/>
        </a:ln>
        <a:effectLst/>
      </c:spPr>
      <c:txPr>
        <a:bodyPr rot="0" spcFirstLastPara="1" vertOverflow="ellipsis" vert="horz" wrap="square" anchor="ctr" anchorCtr="1"/>
        <a:lstStyle/>
        <a:p>
          <a:pPr algn="ct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Sheet2!$B$23</c:f>
              <c:strCache>
                <c:ptCount val="1"/>
                <c:pt idx="0">
                  <c:v>INCIDENTS</c:v>
                </c:pt>
              </c:strCache>
            </c:strRef>
          </c:tx>
          <c:spPr>
            <a:solidFill>
              <a:schemeClr val="accent1"/>
            </a:solidFill>
            <a:ln>
              <a:noFill/>
            </a:ln>
            <a:effectLst/>
          </c:spPr>
          <c:invertIfNegative val="0"/>
          <c:cat>
            <c:numRef>
              <c:f>Sheet2!$A$24:$A$33</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Sheet2!$B$24:$B$33</c:f>
              <c:numCache>
                <c:formatCode>General</c:formatCode>
                <c:ptCount val="10"/>
                <c:pt idx="0">
                  <c:v>35</c:v>
                </c:pt>
                <c:pt idx="1">
                  <c:v>43</c:v>
                </c:pt>
                <c:pt idx="2">
                  <c:v>35</c:v>
                </c:pt>
                <c:pt idx="3">
                  <c:v>36</c:v>
                </c:pt>
                <c:pt idx="4">
                  <c:v>23</c:v>
                </c:pt>
                <c:pt idx="5">
                  <c:v>22</c:v>
                </c:pt>
                <c:pt idx="6">
                  <c:v>24</c:v>
                </c:pt>
                <c:pt idx="7">
                  <c:v>17</c:v>
                </c:pt>
                <c:pt idx="8">
                  <c:v>15</c:v>
                </c:pt>
                <c:pt idx="9">
                  <c:v>12</c:v>
                </c:pt>
              </c:numCache>
            </c:numRef>
          </c:val>
          <c:extLst>
            <c:ext xmlns:c16="http://schemas.microsoft.com/office/drawing/2014/chart" uri="{C3380CC4-5D6E-409C-BE32-E72D297353CC}">
              <c16:uniqueId val="{00000000-600C-4496-B6C9-AF43395FEE7A}"/>
            </c:ext>
          </c:extLst>
        </c:ser>
        <c:ser>
          <c:idx val="1"/>
          <c:order val="1"/>
          <c:tx>
            <c:strRef>
              <c:f>Sheet2!$C$23</c:f>
              <c:strCache>
                <c:ptCount val="1"/>
                <c:pt idx="0">
                  <c:v>MACHINES</c:v>
                </c:pt>
              </c:strCache>
            </c:strRef>
          </c:tx>
          <c:spPr>
            <a:solidFill>
              <a:schemeClr val="accent2"/>
            </a:solidFill>
            <a:ln>
              <a:noFill/>
            </a:ln>
            <a:effectLst/>
          </c:spPr>
          <c:invertIfNegative val="0"/>
          <c:cat>
            <c:numRef>
              <c:f>Sheet2!$A$24:$A$33</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Sheet2!$C$24:$C$33</c:f>
              <c:numCache>
                <c:formatCode>General</c:formatCode>
                <c:ptCount val="10"/>
                <c:pt idx="3">
                  <c:v>8</c:v>
                </c:pt>
                <c:pt idx="4">
                  <c:v>13</c:v>
                </c:pt>
                <c:pt idx="5">
                  <c:v>20</c:v>
                </c:pt>
                <c:pt idx="6">
                  <c:v>20</c:v>
                </c:pt>
                <c:pt idx="7">
                  <c:v>28</c:v>
                </c:pt>
                <c:pt idx="8">
                  <c:v>33</c:v>
                </c:pt>
                <c:pt idx="9">
                  <c:v>38</c:v>
                </c:pt>
              </c:numCache>
            </c:numRef>
          </c:val>
          <c:extLst>
            <c:ext xmlns:c16="http://schemas.microsoft.com/office/drawing/2014/chart" uri="{C3380CC4-5D6E-409C-BE32-E72D297353CC}">
              <c16:uniqueId val="{00000001-600C-4496-B6C9-AF43395FEE7A}"/>
            </c:ext>
          </c:extLst>
        </c:ser>
        <c:dLbls>
          <c:showLegendKey val="0"/>
          <c:showVal val="0"/>
          <c:showCatName val="0"/>
          <c:showSerName val="0"/>
          <c:showPercent val="0"/>
          <c:showBubbleSize val="0"/>
        </c:dLbls>
        <c:gapWidth val="219"/>
        <c:overlap val="-27"/>
        <c:axId val="205736992"/>
        <c:axId val="205733152"/>
      </c:barChart>
      <c:catAx>
        <c:axId val="20573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733152"/>
        <c:crosses val="autoZero"/>
        <c:auto val="1"/>
        <c:lblAlgn val="ctr"/>
        <c:lblOffset val="100"/>
        <c:noMultiLvlLbl val="0"/>
      </c:catAx>
      <c:valAx>
        <c:axId val="205733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736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Logging_monthly_extract_w_charts_Scrubed1.31.24.xlsx]charts!PivotTable8</c:name>
    <c:fmtId val="7"/>
  </c:pivotSource>
  <c:chart>
    <c:autoTitleDeleted val="1"/>
    <c:pivotFmts>
      <c:pivotFmt>
        <c:idx val="0"/>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2"/>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3"/>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4"/>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5"/>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6"/>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7"/>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8"/>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9"/>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10"/>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11"/>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2"/>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13"/>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14"/>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15"/>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16"/>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17"/>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18"/>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19"/>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20"/>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21"/>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2"/>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23"/>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24"/>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25"/>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26"/>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27"/>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28"/>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29"/>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30"/>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s>
    <c:plotArea>
      <c:layout/>
      <c:pieChart>
        <c:varyColors val="1"/>
        <c:ser>
          <c:idx val="0"/>
          <c:order val="0"/>
          <c:tx>
            <c:strRef>
              <c:f>charts!$B$33</c:f>
              <c:strCache>
                <c:ptCount val="1"/>
                <c:pt idx="0">
                  <c:v>Total</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DF0-4A60-9D13-6431D1D16215}"/>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DF0-4A60-9D13-6431D1D16215}"/>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2DF0-4A60-9D13-6431D1D16215}"/>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2DF0-4A60-9D13-6431D1D16215}"/>
              </c:ext>
            </c:extLst>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2DF0-4A60-9D13-6431D1D16215}"/>
              </c:ext>
            </c:extLst>
          </c:dPt>
          <c:dPt>
            <c:idx val="5"/>
            <c:bubble3D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2DF0-4A60-9D13-6431D1D16215}"/>
              </c:ext>
            </c:extLst>
          </c:dPt>
          <c:dPt>
            <c:idx val="6"/>
            <c:bubble3D val="0"/>
            <c:spPr>
              <a:gradFill rotWithShape="1">
                <a:gsLst>
                  <a:gs pos="0">
                    <a:schemeClr val="accent1">
                      <a:lumMod val="60000"/>
                      <a:tint val="100000"/>
                      <a:shade val="100000"/>
                      <a:satMod val="130000"/>
                    </a:schemeClr>
                  </a:gs>
                  <a:gs pos="100000">
                    <a:schemeClr val="accent1">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2DF0-4A60-9D13-6431D1D16215}"/>
              </c:ext>
            </c:extLst>
          </c:dPt>
          <c:dPt>
            <c:idx val="7"/>
            <c:bubble3D val="0"/>
            <c:spPr>
              <a:gradFill rotWithShape="1">
                <a:gsLst>
                  <a:gs pos="0">
                    <a:schemeClr val="accent2">
                      <a:lumMod val="60000"/>
                      <a:tint val="100000"/>
                      <a:shade val="100000"/>
                      <a:satMod val="130000"/>
                    </a:schemeClr>
                  </a:gs>
                  <a:gs pos="100000">
                    <a:schemeClr val="accent2">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2DF0-4A60-9D13-6431D1D16215}"/>
              </c:ext>
            </c:extLst>
          </c:dPt>
          <c:dPt>
            <c:idx val="8"/>
            <c:bubble3D val="0"/>
            <c:spPr>
              <a:gradFill rotWithShape="1">
                <a:gsLst>
                  <a:gs pos="0">
                    <a:schemeClr val="accent3">
                      <a:lumMod val="60000"/>
                      <a:tint val="100000"/>
                      <a:shade val="100000"/>
                      <a:satMod val="130000"/>
                    </a:schemeClr>
                  </a:gs>
                  <a:gs pos="100000">
                    <a:schemeClr val="accent3">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2DF0-4A60-9D13-6431D1D16215}"/>
              </c:ext>
            </c:extLst>
          </c:dPt>
          <c:dPt>
            <c:idx val="9"/>
            <c:bubble3D val="0"/>
            <c:spPr>
              <a:gradFill rotWithShape="1">
                <a:gsLst>
                  <a:gs pos="0">
                    <a:schemeClr val="accent4">
                      <a:lumMod val="60000"/>
                      <a:tint val="100000"/>
                      <a:shade val="100000"/>
                      <a:satMod val="130000"/>
                    </a:schemeClr>
                  </a:gs>
                  <a:gs pos="100000">
                    <a:schemeClr val="accent4">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3-2DF0-4A60-9D13-6431D1D16215}"/>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charts!$A$34:$A$43</c:f>
              <c:strCache>
                <c:ptCount val="9"/>
                <c:pt idx="0">
                  <c:v>14-18</c:v>
                </c:pt>
                <c:pt idx="1">
                  <c:v>19-24</c:v>
                </c:pt>
                <c:pt idx="2">
                  <c:v>25-34</c:v>
                </c:pt>
                <c:pt idx="3">
                  <c:v>35-44</c:v>
                </c:pt>
                <c:pt idx="4">
                  <c:v>45-54</c:v>
                </c:pt>
                <c:pt idx="5">
                  <c:v>55-64</c:v>
                </c:pt>
                <c:pt idx="6">
                  <c:v>65 up</c:v>
                </c:pt>
                <c:pt idx="7">
                  <c:v>NA</c:v>
                </c:pt>
                <c:pt idx="8">
                  <c:v>(blank)</c:v>
                </c:pt>
              </c:strCache>
            </c:strRef>
          </c:cat>
          <c:val>
            <c:numRef>
              <c:f>charts!$B$34:$B$43</c:f>
              <c:numCache>
                <c:formatCode>General</c:formatCode>
                <c:ptCount val="9"/>
                <c:pt idx="0">
                  <c:v>7</c:v>
                </c:pt>
                <c:pt idx="1">
                  <c:v>106</c:v>
                </c:pt>
                <c:pt idx="2">
                  <c:v>173</c:v>
                </c:pt>
                <c:pt idx="3">
                  <c:v>119</c:v>
                </c:pt>
                <c:pt idx="4">
                  <c:v>77</c:v>
                </c:pt>
                <c:pt idx="5">
                  <c:v>65</c:v>
                </c:pt>
                <c:pt idx="6">
                  <c:v>6</c:v>
                </c:pt>
                <c:pt idx="7">
                  <c:v>1</c:v>
                </c:pt>
              </c:numCache>
            </c:numRef>
          </c:val>
          <c:extLst>
            <c:ext xmlns:c16="http://schemas.microsoft.com/office/drawing/2014/chart" uri="{C3380CC4-5D6E-409C-BE32-E72D297353CC}">
              <c16:uniqueId val="{00000014-2DF0-4A60-9D13-6431D1D16215}"/>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6503153409159486"/>
          <c:y val="0.13937830198960738"/>
          <c:w val="0.12039953389744903"/>
          <c:h val="0.6907862848804815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Logging_monthly_extract_w_charts_Scrubed1.31.24.xlsx]charts!PivotTable4</c:name>
    <c:fmtId val="8"/>
  </c:pivotSource>
  <c:chart>
    <c:autoTitleDeleted val="1"/>
    <c:pivotFmts>
      <c:pivotFmt>
        <c:idx val="0"/>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dLbl>
          <c:idx val="0"/>
          <c:layout>
            <c:manualLayout>
              <c:x val="-1.3059100187411219E-2"/>
              <c:y val="4.562882764654401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dLbl>
          <c:idx val="0"/>
          <c:layout>
            <c:manualLayout>
              <c:x val="1.2804379577221458E-2"/>
              <c:y val="-1.675707203266260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3"/>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4"/>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5"/>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6"/>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7"/>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8"/>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9"/>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0"/>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11"/>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dLbl>
          <c:idx val="0"/>
          <c:layout>
            <c:manualLayout>
              <c:x val="1.2804379577221458E-2"/>
              <c:y val="-1.675707203266260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2"/>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13"/>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dLbl>
          <c:idx val="0"/>
          <c:layout>
            <c:manualLayout>
              <c:x val="-1.3059100187411219E-2"/>
              <c:y val="4.562882764654401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4"/>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15"/>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16"/>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7"/>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18"/>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dLbl>
          <c:idx val="0"/>
          <c:layout>
            <c:manualLayout>
              <c:x val="1.2804379577221458E-2"/>
              <c:y val="-1.675707203266260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19"/>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20"/>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dLbl>
          <c:idx val="0"/>
          <c:layout>
            <c:manualLayout>
              <c:x val="-1.3059100187411219E-2"/>
              <c:y val="4.562882764654401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1"/>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
        <c:idx val="22"/>
        <c:spPr>
          <a:solidFill>
            <a:schemeClr val="accent1"/>
          </a:solidFill>
          <a:ln w="19050">
            <a:solidFill>
              <a:schemeClr val="lt1"/>
            </a:solidFill>
          </a:ln>
          <a:effectLst/>
          <a:scene3d>
            <a:camera prst="orthographicFront">
              <a:rot lat="0" lon="0" rev="0"/>
            </a:camera>
            <a:lightRig rig="threePt" dir="t">
              <a:rot lat="0" lon="0" rev="1200000"/>
            </a:lightRig>
          </a:scene3d>
          <a:sp3d>
            <a:bevelT w="63500" h="25400"/>
          </a:sp3d>
        </c:spPr>
      </c:pivotFmt>
    </c:pivotFmts>
    <c:plotArea>
      <c:layout>
        <c:manualLayout>
          <c:layoutTarget val="inner"/>
          <c:xMode val="edge"/>
          <c:yMode val="edge"/>
          <c:x val="0.217626312335958"/>
          <c:y val="0.1576079031787693"/>
          <c:w val="0.41581373924185022"/>
          <c:h val="0.69302274715660539"/>
        </c:manualLayout>
      </c:layout>
      <c:pieChart>
        <c:varyColors val="1"/>
        <c:ser>
          <c:idx val="0"/>
          <c:order val="0"/>
          <c:tx>
            <c:strRef>
              <c:f>charts!$B$3</c:f>
              <c:strCache>
                <c:ptCount val="1"/>
                <c:pt idx="0">
                  <c:v>Total</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9E30-4836-A13A-32730EABB81E}"/>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9E30-4836-A13A-32730EABB81E}"/>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9E30-4836-A13A-32730EABB81E}"/>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9E30-4836-A13A-32730EABB81E}"/>
              </c:ext>
            </c:extLst>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9E30-4836-A13A-32730EABB81E}"/>
              </c:ext>
            </c:extLst>
          </c:dPt>
          <c:dPt>
            <c:idx val="5"/>
            <c:bubble3D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9E30-4836-A13A-32730EABB81E}"/>
              </c:ext>
            </c:extLst>
          </c:dPt>
          <c:dPt>
            <c:idx val="6"/>
            <c:bubble3D val="0"/>
            <c:spPr>
              <a:gradFill rotWithShape="1">
                <a:gsLst>
                  <a:gs pos="0">
                    <a:schemeClr val="accent1">
                      <a:lumMod val="60000"/>
                      <a:tint val="100000"/>
                      <a:shade val="100000"/>
                      <a:satMod val="130000"/>
                    </a:schemeClr>
                  </a:gs>
                  <a:gs pos="100000">
                    <a:schemeClr val="accent1">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9E30-4836-A13A-32730EABB81E}"/>
              </c:ext>
            </c:extLst>
          </c:dPt>
          <c:dLbls>
            <c:dLbl>
              <c:idx val="1"/>
              <c:layout>
                <c:manualLayout>
                  <c:x val="1.2804379577221458E-2"/>
                  <c:y val="-1.675707203266260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E30-4836-A13A-32730EABB81E}"/>
                </c:ext>
              </c:extLst>
            </c:dLbl>
            <c:dLbl>
              <c:idx val="3"/>
              <c:layout>
                <c:manualLayout>
                  <c:x val="-1.3059100187411219E-2"/>
                  <c:y val="4.56288276465440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E30-4836-A13A-32730EABB81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charts!$A$4:$A$10</c:f>
              <c:strCache>
                <c:ptCount val="6"/>
                <c:pt idx="0">
                  <c:v>Less than a month</c:v>
                </c:pt>
                <c:pt idx="1">
                  <c:v>One month to a quarter</c:v>
                </c:pt>
                <c:pt idx="2">
                  <c:v>One quarter to a year</c:v>
                </c:pt>
                <c:pt idx="3">
                  <c:v>Longer than a year</c:v>
                </c:pt>
                <c:pt idx="4">
                  <c:v>Not reported</c:v>
                </c:pt>
                <c:pt idx="5">
                  <c:v>(blank)</c:v>
                </c:pt>
              </c:strCache>
            </c:strRef>
          </c:cat>
          <c:val>
            <c:numRef>
              <c:f>charts!$B$4:$B$10</c:f>
              <c:numCache>
                <c:formatCode>General</c:formatCode>
                <c:ptCount val="6"/>
                <c:pt idx="0">
                  <c:v>54</c:v>
                </c:pt>
                <c:pt idx="1">
                  <c:v>51</c:v>
                </c:pt>
                <c:pt idx="2">
                  <c:v>159</c:v>
                </c:pt>
                <c:pt idx="3">
                  <c:v>209</c:v>
                </c:pt>
                <c:pt idx="4">
                  <c:v>81</c:v>
                </c:pt>
              </c:numCache>
            </c:numRef>
          </c:val>
          <c:extLst>
            <c:ext xmlns:c16="http://schemas.microsoft.com/office/drawing/2014/chart" uri="{C3380CC4-5D6E-409C-BE32-E72D297353CC}">
              <c16:uniqueId val="{0000000E-9E30-4836-A13A-32730EABB81E}"/>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0" i="0" u="none" strike="noStrike" kern="1200" spc="0" baseline="0">
                <a:solidFill>
                  <a:schemeClr val="tx1">
                    <a:lumMod val="65000"/>
                    <a:lumOff val="35000"/>
                  </a:schemeClr>
                </a:solidFill>
                <a:latin typeface="+mn-lt"/>
                <a:ea typeface="+mn-ea"/>
                <a:cs typeface="+mn-cs"/>
              </a:defRPr>
            </a:pPr>
            <a:r>
              <a:rPr lang="en-US" sz="1800" dirty="0"/>
              <a:t>CUTTER/FALLER</a:t>
            </a:r>
            <a:r>
              <a:rPr lang="en-US" sz="1800" baseline="0" dirty="0"/>
              <a:t> INCIDENTS &amp; STEEP SLOPE FELLING MACHINES</a:t>
            </a:r>
          </a:p>
          <a:p>
            <a:pPr algn="ctr">
              <a:defRPr sz="1800"/>
            </a:pPr>
            <a:endParaRPr lang="en-US" sz="1800" dirty="0"/>
          </a:p>
        </c:rich>
      </c:tx>
      <c:layout>
        <c:manualLayout>
          <c:xMode val="edge"/>
          <c:yMode val="edge"/>
          <c:x val="0.16009712442332374"/>
          <c:y val="4.6296243824935523E-2"/>
        </c:manualLayout>
      </c:layout>
      <c:overlay val="0"/>
      <c:spPr>
        <a:noFill/>
        <a:ln>
          <a:noFill/>
        </a:ln>
        <a:effectLst/>
      </c:spPr>
      <c:txPr>
        <a:bodyPr rot="0" spcFirstLastPara="1" vertOverflow="ellipsis" vert="horz" wrap="square" anchor="ctr" anchorCtr="1"/>
        <a:lstStyle/>
        <a:p>
          <a:pPr algn="ct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Sheet2!$B$23</c:f>
              <c:strCache>
                <c:ptCount val="1"/>
                <c:pt idx="0">
                  <c:v>INCIDENTS</c:v>
                </c:pt>
              </c:strCache>
            </c:strRef>
          </c:tx>
          <c:spPr>
            <a:solidFill>
              <a:schemeClr val="accent1"/>
            </a:solidFill>
            <a:ln>
              <a:noFill/>
            </a:ln>
            <a:effectLst/>
          </c:spPr>
          <c:invertIfNegative val="0"/>
          <c:cat>
            <c:numRef>
              <c:f>Sheet2!$A$24:$A$33</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Sheet2!$B$24:$B$33</c:f>
              <c:numCache>
                <c:formatCode>General</c:formatCode>
                <c:ptCount val="10"/>
                <c:pt idx="0">
                  <c:v>35</c:v>
                </c:pt>
                <c:pt idx="1">
                  <c:v>43</c:v>
                </c:pt>
                <c:pt idx="2">
                  <c:v>35</c:v>
                </c:pt>
                <c:pt idx="3">
                  <c:v>36</c:v>
                </c:pt>
                <c:pt idx="4">
                  <c:v>23</c:v>
                </c:pt>
                <c:pt idx="5">
                  <c:v>22</c:v>
                </c:pt>
                <c:pt idx="6">
                  <c:v>24</c:v>
                </c:pt>
                <c:pt idx="7">
                  <c:v>17</c:v>
                </c:pt>
                <c:pt idx="8">
                  <c:v>15</c:v>
                </c:pt>
                <c:pt idx="9">
                  <c:v>12</c:v>
                </c:pt>
              </c:numCache>
            </c:numRef>
          </c:val>
          <c:extLst>
            <c:ext xmlns:c16="http://schemas.microsoft.com/office/drawing/2014/chart" uri="{C3380CC4-5D6E-409C-BE32-E72D297353CC}">
              <c16:uniqueId val="{00000000-600C-4496-B6C9-AF43395FEE7A}"/>
            </c:ext>
          </c:extLst>
        </c:ser>
        <c:ser>
          <c:idx val="1"/>
          <c:order val="1"/>
          <c:tx>
            <c:strRef>
              <c:f>Sheet2!$C$23</c:f>
              <c:strCache>
                <c:ptCount val="1"/>
                <c:pt idx="0">
                  <c:v>MACHINES</c:v>
                </c:pt>
              </c:strCache>
            </c:strRef>
          </c:tx>
          <c:spPr>
            <a:solidFill>
              <a:schemeClr val="accent2"/>
            </a:solidFill>
            <a:ln>
              <a:noFill/>
            </a:ln>
            <a:effectLst/>
          </c:spPr>
          <c:invertIfNegative val="0"/>
          <c:cat>
            <c:numRef>
              <c:f>Sheet2!$A$24:$A$33</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Sheet2!$C$24:$C$33</c:f>
              <c:numCache>
                <c:formatCode>General</c:formatCode>
                <c:ptCount val="10"/>
                <c:pt idx="3">
                  <c:v>8</c:v>
                </c:pt>
                <c:pt idx="4">
                  <c:v>13</c:v>
                </c:pt>
                <c:pt idx="5">
                  <c:v>20</c:v>
                </c:pt>
                <c:pt idx="6">
                  <c:v>20</c:v>
                </c:pt>
                <c:pt idx="7">
                  <c:v>28</c:v>
                </c:pt>
                <c:pt idx="8">
                  <c:v>33</c:v>
                </c:pt>
                <c:pt idx="9">
                  <c:v>38</c:v>
                </c:pt>
              </c:numCache>
            </c:numRef>
          </c:val>
          <c:extLst>
            <c:ext xmlns:c16="http://schemas.microsoft.com/office/drawing/2014/chart" uri="{C3380CC4-5D6E-409C-BE32-E72D297353CC}">
              <c16:uniqueId val="{00000001-600C-4496-B6C9-AF43395FEE7A}"/>
            </c:ext>
          </c:extLst>
        </c:ser>
        <c:dLbls>
          <c:showLegendKey val="0"/>
          <c:showVal val="0"/>
          <c:showCatName val="0"/>
          <c:showSerName val="0"/>
          <c:showPercent val="0"/>
          <c:showBubbleSize val="0"/>
        </c:dLbls>
        <c:gapWidth val="219"/>
        <c:overlap val="-27"/>
        <c:axId val="205736992"/>
        <c:axId val="205733152"/>
      </c:barChart>
      <c:catAx>
        <c:axId val="20573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733152"/>
        <c:crosses val="autoZero"/>
        <c:auto val="1"/>
        <c:lblAlgn val="ctr"/>
        <c:lblOffset val="100"/>
        <c:noMultiLvlLbl val="0"/>
      </c:catAx>
      <c:valAx>
        <c:axId val="205733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736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EXAMPLE USE OF TITLE SLIDE</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is the source of the injury? </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Slide 10</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lvl="0" indent="0" algn="l" rtl="0">
              <a:spcBef>
                <a:spcPts val="0"/>
              </a:spcBef>
              <a:spcAft>
                <a:spcPts val="0"/>
              </a:spcAft>
              <a:buNone/>
            </a:pPr>
            <a:endParaRPr dirty="0"/>
          </a:p>
        </p:txBody>
      </p:sp>
      <p:sp>
        <p:nvSpPr>
          <p:cNvPr id="126" name="Google Shape;12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517188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lnSpc>
                <a:spcPct val="107000"/>
              </a:lnSpc>
              <a:spcBef>
                <a:spcPts val="0"/>
              </a:spcBef>
              <a:spcAft>
                <a:spcPts val="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VILFREDO FEDERICO DAMASO PARETO Slide 11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data displays indicate where safety improvements might be addressed. When data are displayed in a similar way, it is apparent to me that injuries follow a “Pareto-like” form. Pareto famously said, “80% of results come from 20% of effort/time.”</a:t>
            </a:r>
          </a:p>
          <a:p>
            <a:pPr marL="0" lvl="0" indent="0" algn="l" rtl="0">
              <a:spcBef>
                <a:spcPts val="0"/>
              </a:spcBef>
              <a:spcAft>
                <a:spcPts val="0"/>
              </a:spcAft>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9886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Logging accidents are both predictable and probabilistic. Compared to other industries with controllable workplaces, logging takes place in difficult, steep terrain, trees and logs are big and heavy, machinery to handle the material is big and complex, dangerous chainsaws are used, manual work is on muddy, steep and slippery surfaces, and weather factors into the work. Health hazards from repetitive motion, poisonous plants, snakes and insects are part of the work environment. People working in difficult, dirty, dangerous and declining industries may only receive on-the-job training where unsafe practices are passed on. While trends in the number of accidents show improvements, logging accidents predictably continue. Slips, trips and falls continue on logging surfaces. Logs fall off loads when precautions are bypassed. Trees fall and logs move in unexpected ways during harvest. Woods roads are not safe city streets. Various cultural influences contribute to accidents. When workers are not “in the clear” during operations, accidents will eventually happen. Safety regulations are written to cover the predictable accidents.</a:t>
            </a:r>
          </a:p>
          <a:p>
            <a:pPr marL="0" lvl="0" indent="0" algn="l" rtl="0">
              <a:spcBef>
                <a:spcPts val="0"/>
              </a:spcBef>
              <a:spcAft>
                <a:spcPts val="0"/>
              </a:spcAft>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726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probabilistic nature of logging accidents is not well understood. Incident rates over time provide some guidance. High numbers of workers injured in the first 30-90 days of employment may indicate training and supervision deficiencies. Greater exposure to identified hazards for choker setters and timber fallers suggests greater safety efforts for those occupations. Histories of accident increases while harvesting after windthrow or fire events provide future guidance for precautions. A greater frequency of accidents on Monday and Friday of the work week offers speculative solutions not including only working Wednesday through Thursday. Increasing accidents over time by workers, 55-64 and greater, may simply reflect that workers are scarce and older workers are staying in the workforce longer.</a:t>
            </a:r>
          </a:p>
          <a:p>
            <a:pPr marL="0" lvl="0" indent="0" algn="l" rtl="0">
              <a:spcBef>
                <a:spcPts val="0"/>
              </a:spcBef>
              <a:spcAft>
                <a:spcPts val="0"/>
              </a:spcAft>
              <a:buNone/>
            </a:pPr>
            <a:endParaRPr dirty="0"/>
          </a:p>
        </p:txBody>
      </p:sp>
      <p:sp>
        <p:nvSpPr>
          <p:cNvPr id="126" name="Google Shape;12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739516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Rare Events seen in accident reports demand a deeper level of investigation than what is currently provided in the brief descriptions in databases (Logging Accepted Disabling Claims in Oregon, 2013-2022, Statistics Division, Department of Consumer and Business Services). This is a call to action for all safety and risk management professionals, accident investigators, and policymakers in the field of workplace safety.</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Should data be questioned when it presents such unusual occurrences?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How "Plastic wrap, tarps and sheeting" could account for seven incidents of lost time accidents.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Why are “Bakers” who are “sliced” by a “knife” appearing in logging accident reports? This incongruity requires explanation.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While first-line supervisors and managers are typically in safe positions, the occurrence of a “shot by a coworker” incident is “highly unusual" and warrants further investigation.</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Another incident description is "hitting, beating, kicking, shoving" by the "Source of a Coworker.” Considerations might be: Is the workforce changing?</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incident of "heat stroke" and "heat syncope (sickness)" represent two incidents, yet Oregon has stiff regulations covering this type of incident. Logging is swept up with farming and all industries for costly and impractical compliance.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incident of “hypothermia” with a cause of “cold environment” similarly has two incidents in the data. </a:t>
            </a:r>
          </a:p>
          <a:p>
            <a:pPr marL="0" lvl="0" indent="0" algn="l" rtl="0">
              <a:spcBef>
                <a:spcPts val="0"/>
              </a:spcBef>
              <a:spcAft>
                <a:spcPts val="0"/>
              </a:spcAft>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7105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TESTING HYPOTHESES WITH DATA SET ANALYSIS</a:t>
            </a:r>
          </a:p>
          <a:p>
            <a:pPr marL="0" marR="0">
              <a:lnSpc>
                <a:spcPct val="107000"/>
              </a:lnSpc>
              <a:spcBef>
                <a:spcPts val="0"/>
              </a:spcBef>
              <a:spcAft>
                <a:spcPts val="0"/>
              </a:spcAft>
            </a:pPr>
            <a:endPar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There are practical uses of accident data sets for testing hypotheses if researchers understand the questions to ask and the data cover the population and events. One such question is “Does mechanization of logging change the frequency and type of injuries?” In 2019, Bonauto et al., reported in "2005 To 2014, Claims Rates Were 46.4/100FTE In Non-Mechanized Logging Versus 6.7/100FTE" that mechanized logging with changes in traumatic injuries and cost of claims as well. These reliable findings were supported by a large data set and the coverage of the population was significant. In 2022, Bell, et al., and in 1998, </a:t>
            </a:r>
            <a:r>
              <a:rPr lang="en-US" sz="1800" dirty="0" err="1">
                <a:solidFill>
                  <a:srgbClr val="000000"/>
                </a:solidFill>
                <a:effectLst/>
                <a:latin typeface="Aptos" panose="020B0004020202020204" pitchFamily="34" charset="0"/>
                <a:ea typeface="Aptos" panose="020B0004020202020204" pitchFamily="34" charset="0"/>
                <a:cs typeface="Times New Roman" panose="02020603050405020304" pitchFamily="18" charset="0"/>
              </a:rPr>
              <a:t>Axxelson</a:t>
            </a:r>
            <a:r>
              <a:rPr lang="en-US" sz="18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reported similar findings. Example hypotheses typically evaluated were: </a:t>
            </a:r>
            <a:endParaRPr dirty="0"/>
          </a:p>
        </p:txBody>
      </p:sp>
      <p:sp>
        <p:nvSpPr>
          <p:cNvPr id="126" name="Google Shape;12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512649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There is no difference between age groups of loggers: younger loggers have more accidents than older loggers. </a:t>
            </a:r>
            <a:r>
              <a:rPr lang="en-US" sz="1800" b="1" i="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Slide 16</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26" name="Google Shape;12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760381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There is no difference between accidents between experienced and inexperienced loggers: inexperienced loggers have more accidents than experienced loggers. </a:t>
            </a:r>
            <a:r>
              <a:rPr lang="en-US" sz="1800" b="1" i="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Slide 17</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26" name="Google Shape;12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582413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It's important to note that while rejecting the null hypothesis doesn't directly reveal the underlying factors, it does provide an opportunity for further exploration. Researchers well-versed in the logging industry may propose factors, causes, and trends that could potentially yield results. However, it's important to remember that these are just possibilities. To validate their significance, additional trials and research are required, ensuring a comprehensive approach to understanding the data. Regarding the potential relationship between the reduction in cutting incidents over time and the introduction of steep slope tethered logging, it's worth noting that steep slope cutting is highly productive, with a single hour of mechanical cutting equivalent to four hours of manual felling. Data on machines for steep slopes is available from ongoing ORSHA variance reporting. The graph indicates a decrease in cutter injuries from 2013 to 2022, coinciding with an increase in the number of steep slope machines. This is an interesting observation, but it comes with at least one caveat: most cutting is carried out by fallers not covered by WCB, and they may have experienced increased injuries while cutting difficult areas not machine-cut. Additionally, machine cutting without tethering has also increased, contributing to safety concerns. Changes in cutter competence may also have played a role, as indicated by anecdotes. </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Slide 18 (same as 15)</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26" name="Google Shape;12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453273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HOW DOES THE RESEARCHER’S PERSPECTIVE INFLUENCE ACCIDENT ANALYSIS? </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Slide 19</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Fifty years ago, the trees were typically six feet in diameter and 250 feet tall. Fallers used saws with 6-foot bars, and the bull buck had a saw equipped with an 8-foot bar and a handle on the end to support and guide the bar. The yarders were huge, with 1-inch chokers and D8 cats logged flat on the ground. The Weyerhaeuser camps on Coos River each put a million board feet in the water daily to raft downriver to the World’s most extensive lumber shipping facilities. Timber barons drove Cadillacs, but workers drove new Fords and Chevies.</a:t>
            </a:r>
          </a:p>
          <a:p>
            <a:pPr marL="0" lvl="0" indent="0" algn="l" rtl="0">
              <a:spcBef>
                <a:spcPts val="0"/>
              </a:spcBef>
              <a:spcAft>
                <a:spcPts val="0"/>
              </a:spcAft>
              <a:buNone/>
            </a:pPr>
            <a:endParaRPr dirty="0"/>
          </a:p>
        </p:txBody>
      </p:sp>
      <p:sp>
        <p:nvSpPr>
          <p:cNvPr id="126" name="Google Shape;12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146446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lnSpc>
                <a:spcPct val="107000"/>
              </a:lnSpc>
              <a:spcBef>
                <a:spcPts val="0"/>
              </a:spcBef>
              <a:spcAft>
                <a:spcPts val="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INTRODUCTION – Slide 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Logging accidents result from specific behaviors such as lack of adherence to safety protocols, fatigue, and inexperience, as well as conditions like poor weather and equipment failure, both prior to and at the time of the accident.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Data on logging accidents show results, attributes, and trends, but they are not necessarily the cause.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Research based on data (reviewed on ten years of 2,207 accepted claims by Oregon’s Workers Compensation system), but also on the author’s fifty years of experience as a researcher, educator, and litigation expert. This hands-on experience, gained from doing the actual jobs and from a global perspective, will give you confidence in our findings and future directions.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Accidents are predictable and probabilistic; examples are given.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By combining the data on logging accidents with the author's perspectives, interesting insights and directions for the future in preventing logging accidents can be derived. This unique blend of data and personal experience provides a comprehensive understanding of the issue and paves the way for effective preventive measures.</a:t>
            </a:r>
          </a:p>
          <a:p>
            <a:pPr marL="0" lvl="0" indent="0" algn="l" rtl="0">
              <a:spcBef>
                <a:spcPts val="0"/>
              </a:spcBef>
              <a:spcAft>
                <a:spcPts val="0"/>
              </a:spcAft>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6" name="Google Shape;12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652462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lnSpc>
                <a:spcPct val="107000"/>
              </a:lnSpc>
              <a:spcBef>
                <a:spcPts val="0"/>
              </a:spcBef>
              <a:spcAft>
                <a:spcPts val="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CURRENT FATALITIES Slide 21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transition to small timber harvest with Scandinavian machines in thinning and the corresponding change in safety over time. The graph of fatalities in Oregon from 1945 has different meanings.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1950, Oregon’s logging fatalities peaked at 90 loggers. The high harvest levels were required to meet the housing needs of WWII veterans.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One significant event that shaped the industry was the October 12, 1962, Columbus Day Storm. This storm, known as the greatest windstorm in Pacific Northwest, recorded weather history, led to the harvesting of windthrown trees from roadways. It struck Washington and Oregon with the power of a Category 3 hurricane, leaving dozens of dead. The dip in fatalities (20 logger fatalities per year) that followed this storm is a clear indication of the impact of such events on the industry.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1973, 37 loggers lost their lives at work.</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1981 drop, 12 loggers lost their lives in fatalities coinciding with the recession that also reduced harvest levels, and the upturn afterward could be due to startup firms returning to business with new employees.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1992 drop in fatalities, with four loggers losing their lives, directly resulted from the reduction in harvest levels from Clinton’s Forest Plan. This plan significantly reduced USFS harvests to minuscule levels, thereby reducing the risk of fatalities.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From the middle 1990s, two to four loggers per year lost their lives. These reductions may reflect the increasing mechanization of harvesting smaller timber.</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Today, the number of fatalities has significantly reduced to two loggers per year, a testament to the cumulative improvement in technology and safety management. Oregon safety codes, particularly those governing tethered steep slope logging, have played a significant role in this reduction. It is important to note that some fatalities are “‘rare events’” that are difficult to address unless “near misses/hits” are part of the metrics. However, overall, the industry is making significant strides in improving safety.</a:t>
            </a:r>
          </a:p>
          <a:p>
            <a:pPr marL="0" lvl="0" indent="0" algn="l" rtl="0">
              <a:spcBef>
                <a:spcPts val="0"/>
              </a:spcBef>
              <a:spcAft>
                <a:spcPts val="0"/>
              </a:spcAft>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585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lnSpc>
                <a:spcPct val="107000"/>
              </a:lnSpc>
              <a:spcBef>
                <a:spcPts val="0"/>
              </a:spcBef>
              <a:spcAft>
                <a:spcPts val="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PERSPECTIVE ON “RARE EVENTS,” PROBABILITY AND CAUSES – Slide 22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is folklore among loggers to characterize accidents they cannot understand as: “Freak Occurrence,” “Act of God,” “Unavoidable Catastrophe,” “Bizarre Event,” or something similar. They reflect on their mortality with “I guess it was just his time.” Saying it was a “Random Event” does not deal with probabilities.</a:t>
            </a:r>
          </a:p>
          <a:p>
            <a:pPr marL="0" marR="0">
              <a:lnSpc>
                <a:spcPct val="107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Detailed accident investigation involves separating the proximate cause of the accident from its effect, which is problematic. </a:t>
            </a:r>
          </a:p>
          <a:p>
            <a:pPr marL="0" lvl="0" indent="0" algn="l" rtl="0">
              <a:spcBef>
                <a:spcPts val="0"/>
              </a:spcBef>
              <a:spcAft>
                <a:spcPts val="0"/>
              </a:spcAft>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3533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lnSpc>
                <a:spcPct val="107000"/>
              </a:lnSpc>
              <a:spcBef>
                <a:spcPts val="0"/>
              </a:spcBef>
              <a:spcAft>
                <a:spcPts val="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Here are several examples: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worker was taken to surgery to remove an object from his spleen. Turns out it was a “chain shot” link from a broken chainsaw chain. The proximate cause was difficult to identify as manufacturers denied that the chain shot had occurred. After viewing hours of high-speed chain breaks, a segment showed a chain shot. The cause was identifiable; the estimate is now two chain shots for every 50 breaks of a machine chain, and regulators and manufacturers have addressed the issue. The effect of a chain shot is a rare event, but rare events happen, and without surgery, this incident would have gone unnoticed. </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Slide 23</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lvl="0" indent="0" algn="l" rtl="0">
              <a:spcBef>
                <a:spcPts val="0"/>
              </a:spcBef>
              <a:spcAft>
                <a:spcPts val="0"/>
              </a:spcAft>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931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timber buyer in the neighbor’s yard next to a harvest operation was checking boundaries and was struck by a Longleaf pine that fell into the yard from the operation. It was a rare event that the tree struck the person with one in a million type odds. However, the cause was predictable: the wheeled feller buncher was cutting trees too large for the saw opening, and prior “barber chairs” and stump pulls indicated a loss of control. Testimony and analysis showed that the trees were beyond the machine’s capacity. This event could have been prevented because of its identifiable cause and a low probability effect. </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Slide 24</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886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 agency forester driving at 25 mph on a wooded road was struck by the top of a tree that fell as her vehicle came into the path of the tree. The odds that the tree would hit precisely as the vehicle passed are too low to contemplate. However, losing control of the tree was predictable from the failed cuts at the stump. The first back cut was too low for the undercut, facing the tree uphill away from the road, and making another back cut above the first negated any effect a wedge could make to bring the leaning tree up the hill. Coming over backward was predictably inevitable. The forester was told to wait at a flagged location miles away until given clearance but decided enough time had passed and drove on into harm’s way. A matter of seconds would have had a different outcome. Accident investigations had all manner of opinions and conclusions that were mostly wrong. </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Slides 25 and 26</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7374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1929871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Similarly, several cases where trees fall onto highways and kill passersby are termed “Acts of God.” Not so. In several cases, there was prior evidence of tree failure in the area from dents in the guard rail or downed trees that did not hit the road. Upon initial investigation, evidence of a prevailing wind event acting on trees minimized by slope or lean which is made worse by root rot or butt rot, causing the tree to fall across the highway. A large old-growth tree with only a ring of solid wood at the base will inevitably suffer a “total tree collapse” when its strength to hold it upright is less than the forces for failure. It is hard to predict the probable failure zone. So, trees will fail. Highways with high traffic rates are not low probability targets compared to woods roads. A dark, stormy night on a curvy, well-traveled highway removes the rare event probability of driving into a downed tree or being struck by one or more windthrown trees. </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Slide 27</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8201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Detailed accident investigation in litigation can discover contributing factors that may help prevent future incidents. For example, how can cultural differences between Hispanic and Gringo workers put some in the clear while others are below felled and bucked timber that moved unexpectedly? How strongly should a choker setter tell the rigging slinger that he could see he was too close to the turn if logs upended and did strike him? Why did the faller tell investigators months after the incident that he just meant to fall a short snag to scare his relative and his mentor, but that it exploded, and a chunk injured his partner, who later died? Injured workers may add insight into accident investigation by carefully listening to risk-taking admissions during the initial stages of the investigation.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b="1"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Upon initial investigation, evidence of a prevailing wind event acting on trees minimized by slope or lean which is made worse by root rot or butt rot, causing the tree to fall across the highway. </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Slide 28</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7205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lnSpc>
                <a:spcPct val="107000"/>
              </a:lnSpc>
              <a:spcBef>
                <a:spcPts val="0"/>
              </a:spcBef>
              <a:spcAft>
                <a:spcPts val="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CONCLUSIONS – Slide 28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Oregon, systematic safety failures are recognized, and when implemented rules and regulations aimed at reducing injuries and fatalities in the logging and forestry industry are effective. For instance, incidents like logs falling from trucks onto drivers are not uncommon. The efforts to reduce these “rare event” incidents will require assessing the near miss (hits) events for their underlying causations, which may be rooted in complex human behaviors. There is no clear strategy to accomplish this task.</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compilation of fatal and injury incidents records the results from logging and forestry services. Data does not provide the causes of the incidents, and deeper accident analysis is needed than what is often the situation. Your expertise, as surveillance, safety, and medical researchers who often publish on the various agency data sets, is invaluable. </a:t>
            </a:r>
            <a:r>
              <a:rPr lang="en-US" sz="1800" kern="100">
                <a:effectLst/>
                <a:latin typeface="Aptos" panose="020B0004020202020204" pitchFamily="34" charset="0"/>
                <a:ea typeface="Aptos" panose="020B0004020202020204" pitchFamily="34" charset="0"/>
                <a:cs typeface="Times New Roman" panose="02020603050405020304" pitchFamily="18" charset="0"/>
              </a:rPr>
              <a:t>Teaming up with knowledgeable logging and forestry services experts for data interpretation, conclusions, and hypotheses to test, you can make a significant contribution to improving safety in the industry.</a:t>
            </a:r>
          </a:p>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477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lnSpc>
                <a:spcPct val="107000"/>
              </a:lnSpc>
              <a:spcBef>
                <a:spcPts val="0"/>
              </a:spcBef>
              <a:spcAft>
                <a:spcPts val="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EXAMPLE STUDIES Slide 3</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forestry professionals, safety and health agencies, insurance organizations, and researchers, your role in understanding and utilizing the data on logging accidents is crucial.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These studies may be on a national, provincial, regional, or local scale, each providing a unique perspective and depth of understanding on the issue of logging accidents.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Statistics are kept over a period by federal or state agencies.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times, insurance organizations or associations provide data such as the number of claims and severity of injuries, and sometimes hospitalizations coded by occupation are available.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These sources provide a comprehensive view of the logging accident landscape, such as occupational safety and health agencies (OSHA), accident prevention organizations, labor and industries agencies, insurance investigators, associations, hospitalizations, emergency responders, and police reports.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Laws and regulations sometimes mandate accident reporting.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Reporting may have codes assigned during investigations or assigned later from descriptive materials. </a:t>
            </a:r>
          </a:p>
          <a:p>
            <a:pPr marL="0" lvl="0" indent="0" algn="l" rtl="0">
              <a:spcBef>
                <a:spcPts val="0"/>
              </a:spcBef>
              <a:spcAft>
                <a:spcPts val="0"/>
              </a:spcAft>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8242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400" b="1"/>
          </a:p>
        </p:txBody>
      </p:sp>
      <p:sp>
        <p:nvSpPr>
          <p:cNvPr id="113" name="Google Shape;11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lnSpc>
                <a:spcPct val="107000"/>
              </a:lnSpc>
              <a:spcBef>
                <a:spcPts val="0"/>
              </a:spcBef>
              <a:spcAft>
                <a:spcPts val="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DATA OR VARIABLES COLLECTED Slide 4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data collected by incident is directly relevant, as it includes such variables as occupation, source of injury, body part injured, age, event, nature of injury, time of injury, day of week, experience, time with employer, training, description of circumstances, insurance status of firm, region/county, firm size, forest ownership, claim status, professional/occasional worker, mechanized/manual logging, PPE, location, and other, e.g., particular topic of interest.</a:t>
            </a:r>
          </a:p>
          <a:p>
            <a:pPr marL="0" lvl="0" indent="0" algn="l" rtl="0">
              <a:spcBef>
                <a:spcPts val="0"/>
              </a:spcBef>
              <a:spcAft>
                <a:spcPts val="0"/>
              </a:spcAft>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5978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lnSpc>
                <a:spcPct val="107000"/>
              </a:lnSpc>
              <a:spcBef>
                <a:spcPts val="0"/>
              </a:spcBef>
              <a:spcAft>
                <a:spcPts val="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AUTHORS &amp; PUBLICATIONS Slide 5</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Because logging accidents are frequent over time, the numbers provide a robust database for analysis, especially if time series data are available. Data can be collected for logging injuries or fatalities and, in some cases, for forestry services if covered by accident reporting. Surveillance specialists, safety and health researchers, ergonomists, medical researchers, forestry safety researchers, students and their professors, and agency researchers report data in studies. Publication occurs in medical, safety &amp; health, forest engineering, and other peer-reviewed journals; trade journals; agency reports; insurance summaries; special organizations, e.g., PNASH, FACE, and other centers; associations, e.g., AOL; and proceedings, e.g., COFE, ISASH, others.</a:t>
            </a:r>
          </a:p>
          <a:p>
            <a:pPr marL="0" lvl="0" indent="0" algn="l" rtl="0">
              <a:spcBef>
                <a:spcPts val="0"/>
              </a:spcBef>
              <a:spcAft>
                <a:spcPts val="0"/>
              </a:spcAft>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072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lnSpc>
                <a:spcPct val="107000"/>
              </a:lnSpc>
              <a:spcBef>
                <a:spcPts val="0"/>
              </a:spcBef>
              <a:spcAft>
                <a:spcPts val="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STATISTICAL REPORTS SHOW THE RESULTS OF ACCIDENTS – NOT THE CAUSE OF ACCIDENTS Slide 6</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Some issues with the data collection to keep in mind is that the data is not complete because self-employed individuals and those without insurance coverage are missing. Firm size may be limited, e.g., to firms &gt;10. Events involving trees may be classed as logging while they are arborist or rancher/ farmer/ homeowner injuries. Incomplete descriptions may result in miscoding later. The high number of “logging laborers, NEC” in counts shows the problem. Finally, all data is dependent on the skill of the initial investigator. The statistical reports identify the accident’s results, not the accident’s cause. Here are some results of a data set from Logging Accepted Disabling Claims in Oregon, 2013-2022: Statistics Division, Department of Consumer and Business Services recorded 2,207 accepted claims for injuries. Let us examine the results in the following slides: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is the injury event? </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Slide 7</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Who gets hurt? </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Slide 8</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are the injuries? </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Slide 9</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is the source of the injury? </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Slide 10</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lvl="0" indent="0" algn="l" rtl="0">
              <a:spcBef>
                <a:spcPts val="0"/>
              </a:spcBef>
              <a:spcAft>
                <a:spcPts val="0"/>
              </a:spcAft>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0125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What is the injury event? </a:t>
            </a:r>
            <a:r>
              <a:rPr lang="en-US" sz="1800" b="1" i="1" dirty="0">
                <a:effectLst/>
                <a:latin typeface="Aptos" panose="020B0004020202020204" pitchFamily="34" charset="0"/>
                <a:ea typeface="Aptos" panose="020B0004020202020204" pitchFamily="34" charset="0"/>
                <a:cs typeface="Times New Roman" panose="02020603050405020304" pitchFamily="18" charset="0"/>
              </a:rPr>
              <a:t>Slide 7</a:t>
            </a:r>
            <a:endParaRPr dirty="0"/>
          </a:p>
        </p:txBody>
      </p:sp>
      <p:sp>
        <p:nvSpPr>
          <p:cNvPr id="126" name="Google Shape;12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260539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Who gets hurt? </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Slide 8</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26" name="Google Shape;12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245048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are the injuries? </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Slide 9</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lvl="0" indent="0" algn="l" rtl="0">
              <a:spcBef>
                <a:spcPts val="0"/>
              </a:spcBef>
              <a:spcAft>
                <a:spcPts val="0"/>
              </a:spcAft>
              <a:buNone/>
            </a:pPr>
            <a:endParaRPr dirty="0"/>
          </a:p>
        </p:txBody>
      </p:sp>
      <p:sp>
        <p:nvSpPr>
          <p:cNvPr id="126" name="Google Shape;12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17213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rgbClr val="888888"/>
              </a:buClr>
              <a:buSzPts val="2400"/>
              <a:buNone/>
              <a:defRPr>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a:endParaRPr/>
          </a:p>
        </p:txBody>
      </p:sp>
      <p:sp>
        <p:nvSpPr>
          <p:cNvPr id="18" name="Google Shape;18;p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5463778" y="1371602"/>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272778" y="-609598"/>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3000"/>
              <a:buFont typeface="Calibri"/>
              <a:buNone/>
              <a:defRPr sz="3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300"/>
              </a:spcBef>
              <a:spcAft>
                <a:spcPts val="0"/>
              </a:spcAft>
              <a:buClr>
                <a:srgbClr val="888888"/>
              </a:buClr>
              <a:buSzPts val="1500"/>
              <a:buNone/>
              <a:defRPr sz="1500">
                <a:solidFill>
                  <a:srgbClr val="888888"/>
                </a:solidFill>
              </a:defRPr>
            </a:lvl1pPr>
            <a:lvl2pPr marL="914400" lvl="1" indent="-228600" algn="l">
              <a:spcBef>
                <a:spcPts val="270"/>
              </a:spcBef>
              <a:spcAft>
                <a:spcPts val="0"/>
              </a:spcAft>
              <a:buClr>
                <a:srgbClr val="888888"/>
              </a:buClr>
              <a:buSzPts val="1350"/>
              <a:buNone/>
              <a:defRPr sz="1350">
                <a:solidFill>
                  <a:srgbClr val="888888"/>
                </a:solidFill>
              </a:defRPr>
            </a:lvl2pPr>
            <a:lvl3pPr marL="1371600" lvl="2" indent="-228600" algn="l">
              <a:spcBef>
                <a:spcPts val="240"/>
              </a:spcBef>
              <a:spcAft>
                <a:spcPts val="0"/>
              </a:spcAft>
              <a:buClr>
                <a:srgbClr val="888888"/>
              </a:buClr>
              <a:buSzPts val="1200"/>
              <a:buNone/>
              <a:defRPr sz="1200">
                <a:solidFill>
                  <a:srgbClr val="888888"/>
                </a:solidFill>
              </a:defRPr>
            </a:lvl3pPr>
            <a:lvl4pPr marL="1828800" lvl="3" indent="-228600" algn="l">
              <a:spcBef>
                <a:spcPts val="210"/>
              </a:spcBef>
              <a:spcAft>
                <a:spcPts val="0"/>
              </a:spcAft>
              <a:buClr>
                <a:srgbClr val="888888"/>
              </a:buClr>
              <a:buSzPts val="1050"/>
              <a:buNone/>
              <a:defRPr sz="1050">
                <a:solidFill>
                  <a:srgbClr val="888888"/>
                </a:solidFill>
              </a:defRPr>
            </a:lvl4pPr>
            <a:lvl5pPr marL="2286000" lvl="4" indent="-228600" algn="l">
              <a:spcBef>
                <a:spcPts val="210"/>
              </a:spcBef>
              <a:spcAft>
                <a:spcPts val="0"/>
              </a:spcAft>
              <a:buClr>
                <a:srgbClr val="888888"/>
              </a:buClr>
              <a:buSzPts val="1050"/>
              <a:buNone/>
              <a:defRPr sz="1050">
                <a:solidFill>
                  <a:srgbClr val="888888"/>
                </a:solidFill>
              </a:defRPr>
            </a:lvl5pPr>
            <a:lvl6pPr marL="2743200" lvl="5" indent="-228600" algn="l">
              <a:spcBef>
                <a:spcPts val="210"/>
              </a:spcBef>
              <a:spcAft>
                <a:spcPts val="0"/>
              </a:spcAft>
              <a:buClr>
                <a:srgbClr val="888888"/>
              </a:buClr>
              <a:buSzPts val="1050"/>
              <a:buNone/>
              <a:defRPr sz="1050">
                <a:solidFill>
                  <a:srgbClr val="888888"/>
                </a:solidFill>
              </a:defRPr>
            </a:lvl6pPr>
            <a:lvl7pPr marL="3200400" lvl="6" indent="-228600" algn="l">
              <a:spcBef>
                <a:spcPts val="210"/>
              </a:spcBef>
              <a:spcAft>
                <a:spcPts val="0"/>
              </a:spcAft>
              <a:buClr>
                <a:srgbClr val="888888"/>
              </a:buClr>
              <a:buSzPts val="1050"/>
              <a:buNone/>
              <a:defRPr sz="1050">
                <a:solidFill>
                  <a:srgbClr val="888888"/>
                </a:solidFill>
              </a:defRPr>
            </a:lvl7pPr>
            <a:lvl8pPr marL="3657600" lvl="7" indent="-228600" algn="l">
              <a:spcBef>
                <a:spcPts val="210"/>
              </a:spcBef>
              <a:spcAft>
                <a:spcPts val="0"/>
              </a:spcAft>
              <a:buClr>
                <a:srgbClr val="888888"/>
              </a:buClr>
              <a:buSzPts val="1050"/>
              <a:buNone/>
              <a:defRPr sz="1050">
                <a:solidFill>
                  <a:srgbClr val="888888"/>
                </a:solidFill>
              </a:defRPr>
            </a:lvl8pPr>
            <a:lvl9pPr marL="4114800" lvl="8" indent="-228600" algn="l">
              <a:spcBef>
                <a:spcPts val="210"/>
              </a:spcBef>
              <a:spcAft>
                <a:spcPts val="0"/>
              </a:spcAft>
              <a:buClr>
                <a:srgbClr val="888888"/>
              </a:buClr>
              <a:buSzPts val="1050"/>
              <a:buNone/>
              <a:defRPr sz="1050">
                <a:solidFill>
                  <a:srgbClr val="888888"/>
                </a:solidFill>
              </a:defRPr>
            </a:lvl9pPr>
          </a:lstStyle>
          <a:p>
            <a:endParaRPr/>
          </a:p>
        </p:txBody>
      </p:sp>
      <p:sp>
        <p:nvSpPr>
          <p:cNvPr id="30" name="Google Shape;30;p1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36" name="Google Shape;36;p1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361950" algn="l">
              <a:spcBef>
                <a:spcPts val="420"/>
              </a:spcBef>
              <a:spcAft>
                <a:spcPts val="0"/>
              </a:spcAft>
              <a:buClr>
                <a:schemeClr val="dk1"/>
              </a:buClr>
              <a:buSzPts val="2100"/>
              <a:buChar char="•"/>
              <a:defRPr sz="2100"/>
            </a:lvl1pPr>
            <a:lvl2pPr marL="914400" lvl="1" indent="-342900" algn="l">
              <a:spcBef>
                <a:spcPts val="360"/>
              </a:spcBef>
              <a:spcAft>
                <a:spcPts val="0"/>
              </a:spcAft>
              <a:buClr>
                <a:schemeClr val="dk1"/>
              </a:buClr>
              <a:buSzPts val="1800"/>
              <a:buChar char="–"/>
              <a:defRPr sz="1800"/>
            </a:lvl2pPr>
            <a:lvl3pPr marL="1371600" lvl="2" indent="-323850" algn="l">
              <a:spcBef>
                <a:spcPts val="300"/>
              </a:spcBef>
              <a:spcAft>
                <a:spcPts val="0"/>
              </a:spcAft>
              <a:buClr>
                <a:schemeClr val="dk1"/>
              </a:buClr>
              <a:buSzPts val="1500"/>
              <a:buChar char="•"/>
              <a:defRPr sz="1500"/>
            </a:lvl3pPr>
            <a:lvl4pPr marL="1828800" lvl="3" indent="-314325" algn="l">
              <a:spcBef>
                <a:spcPts val="270"/>
              </a:spcBef>
              <a:spcAft>
                <a:spcPts val="0"/>
              </a:spcAft>
              <a:buClr>
                <a:schemeClr val="dk1"/>
              </a:buClr>
              <a:buSzPts val="1350"/>
              <a:buChar char="–"/>
              <a:defRPr sz="1350"/>
            </a:lvl4pPr>
            <a:lvl5pPr marL="2286000" lvl="4" indent="-314325" algn="l">
              <a:spcBef>
                <a:spcPts val="270"/>
              </a:spcBef>
              <a:spcAft>
                <a:spcPts val="0"/>
              </a:spcAft>
              <a:buClr>
                <a:schemeClr val="dk1"/>
              </a:buClr>
              <a:buSzPts val="1350"/>
              <a:buChar char="»"/>
              <a:defRPr sz="1350"/>
            </a:lvl5pPr>
            <a:lvl6pPr marL="2743200" lvl="5" indent="-314325" algn="l">
              <a:spcBef>
                <a:spcPts val="270"/>
              </a:spcBef>
              <a:spcAft>
                <a:spcPts val="0"/>
              </a:spcAft>
              <a:buClr>
                <a:schemeClr val="dk1"/>
              </a:buClr>
              <a:buSzPts val="1350"/>
              <a:buChar char="•"/>
              <a:defRPr sz="1350"/>
            </a:lvl6pPr>
            <a:lvl7pPr marL="3200400" lvl="6" indent="-314325" algn="l">
              <a:spcBef>
                <a:spcPts val="270"/>
              </a:spcBef>
              <a:spcAft>
                <a:spcPts val="0"/>
              </a:spcAft>
              <a:buClr>
                <a:schemeClr val="dk1"/>
              </a:buClr>
              <a:buSzPts val="1350"/>
              <a:buChar char="•"/>
              <a:defRPr sz="1350"/>
            </a:lvl7pPr>
            <a:lvl8pPr marL="3657600" lvl="7" indent="-314325" algn="l">
              <a:spcBef>
                <a:spcPts val="270"/>
              </a:spcBef>
              <a:spcAft>
                <a:spcPts val="0"/>
              </a:spcAft>
              <a:buClr>
                <a:schemeClr val="dk1"/>
              </a:buClr>
              <a:buSzPts val="1350"/>
              <a:buChar char="•"/>
              <a:defRPr sz="1350"/>
            </a:lvl8pPr>
            <a:lvl9pPr marL="4114800" lvl="8" indent="-314325" algn="l">
              <a:spcBef>
                <a:spcPts val="270"/>
              </a:spcBef>
              <a:spcAft>
                <a:spcPts val="0"/>
              </a:spcAft>
              <a:buClr>
                <a:schemeClr val="dk1"/>
              </a:buClr>
              <a:buSzPts val="1350"/>
              <a:buChar char="•"/>
              <a:defRPr sz="1350"/>
            </a:lvl9pPr>
          </a:lstStyle>
          <a:p>
            <a:endParaRPr/>
          </a:p>
        </p:txBody>
      </p:sp>
      <p:sp>
        <p:nvSpPr>
          <p:cNvPr id="37" name="Google Shape;37;p1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270"/>
              </a:spcBef>
              <a:spcAft>
                <a:spcPts val="0"/>
              </a:spcAft>
              <a:buClr>
                <a:schemeClr val="dk1"/>
              </a:buClr>
              <a:buSzPts val="1350"/>
              <a:buNone/>
              <a:defRPr sz="1350" b="1"/>
            </a:lvl3pPr>
            <a:lvl4pPr marL="1828800" lvl="3" indent="-228600" algn="l">
              <a:spcBef>
                <a:spcPts val="240"/>
              </a:spcBef>
              <a:spcAft>
                <a:spcPts val="0"/>
              </a:spcAft>
              <a:buClr>
                <a:schemeClr val="dk1"/>
              </a:buClr>
              <a:buSzPts val="1200"/>
              <a:buNone/>
              <a:defRPr sz="1200" b="1"/>
            </a:lvl4pPr>
            <a:lvl5pPr marL="2286000" lvl="4" indent="-228600" algn="l">
              <a:spcBef>
                <a:spcPts val="240"/>
              </a:spcBef>
              <a:spcAft>
                <a:spcPts val="0"/>
              </a:spcAft>
              <a:buClr>
                <a:schemeClr val="dk1"/>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43" name="Google Shape;43;p13"/>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44" name="Google Shape;44;p13"/>
          <p:cNvSpPr txBox="1">
            <a:spLocks noGrp="1"/>
          </p:cNvSpPr>
          <p:nvPr>
            <p:ph type="body" idx="3"/>
          </p:nvPr>
        </p:nvSpPr>
        <p:spPr>
          <a:xfrm>
            <a:off x="4645028"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360"/>
              </a:spcBef>
              <a:spcAft>
                <a:spcPts val="0"/>
              </a:spcAft>
              <a:buClr>
                <a:schemeClr val="dk1"/>
              </a:buClr>
              <a:buSzPts val="1800"/>
              <a:buNone/>
              <a:defRPr sz="1800" b="1"/>
            </a:lvl1pPr>
            <a:lvl2pPr marL="914400" lvl="1" indent="-228600" algn="l">
              <a:spcBef>
                <a:spcPts val="300"/>
              </a:spcBef>
              <a:spcAft>
                <a:spcPts val="0"/>
              </a:spcAft>
              <a:buClr>
                <a:schemeClr val="dk1"/>
              </a:buClr>
              <a:buSzPts val="1500"/>
              <a:buNone/>
              <a:defRPr sz="1500" b="1"/>
            </a:lvl2pPr>
            <a:lvl3pPr marL="1371600" lvl="2" indent="-228600" algn="l">
              <a:spcBef>
                <a:spcPts val="270"/>
              </a:spcBef>
              <a:spcAft>
                <a:spcPts val="0"/>
              </a:spcAft>
              <a:buClr>
                <a:schemeClr val="dk1"/>
              </a:buClr>
              <a:buSzPts val="1350"/>
              <a:buNone/>
              <a:defRPr sz="1350" b="1"/>
            </a:lvl3pPr>
            <a:lvl4pPr marL="1828800" lvl="3" indent="-228600" algn="l">
              <a:spcBef>
                <a:spcPts val="240"/>
              </a:spcBef>
              <a:spcAft>
                <a:spcPts val="0"/>
              </a:spcAft>
              <a:buClr>
                <a:schemeClr val="dk1"/>
              </a:buClr>
              <a:buSzPts val="1200"/>
              <a:buNone/>
              <a:defRPr sz="1200" b="1"/>
            </a:lvl4pPr>
            <a:lvl5pPr marL="2286000" lvl="4" indent="-228600" algn="l">
              <a:spcBef>
                <a:spcPts val="240"/>
              </a:spcBef>
              <a:spcAft>
                <a:spcPts val="0"/>
              </a:spcAft>
              <a:buClr>
                <a:schemeClr val="dk1"/>
              </a:buClr>
              <a:buSzPts val="1200"/>
              <a:buNone/>
              <a:defRPr sz="1200" b="1"/>
            </a:lvl5pPr>
            <a:lvl6pPr marL="2743200" lvl="5" indent="-228600" algn="l">
              <a:spcBef>
                <a:spcPts val="240"/>
              </a:spcBef>
              <a:spcAft>
                <a:spcPts val="0"/>
              </a:spcAft>
              <a:buClr>
                <a:schemeClr val="dk1"/>
              </a:buClr>
              <a:buSzPts val="1200"/>
              <a:buNone/>
              <a:defRPr sz="1200" b="1"/>
            </a:lvl6pPr>
            <a:lvl7pPr marL="3200400" lvl="6" indent="-228600" algn="l">
              <a:spcBef>
                <a:spcPts val="240"/>
              </a:spcBef>
              <a:spcAft>
                <a:spcPts val="0"/>
              </a:spcAft>
              <a:buClr>
                <a:schemeClr val="dk1"/>
              </a:buClr>
              <a:buSzPts val="1200"/>
              <a:buNone/>
              <a:defRPr sz="1200" b="1"/>
            </a:lvl7pPr>
            <a:lvl8pPr marL="3657600" lvl="7" indent="-228600" algn="l">
              <a:spcBef>
                <a:spcPts val="240"/>
              </a:spcBef>
              <a:spcAft>
                <a:spcPts val="0"/>
              </a:spcAft>
              <a:buClr>
                <a:schemeClr val="dk1"/>
              </a:buClr>
              <a:buSzPts val="1200"/>
              <a:buNone/>
              <a:defRPr sz="1200" b="1"/>
            </a:lvl8pPr>
            <a:lvl9pPr marL="4114800" lvl="8" indent="-228600" algn="l">
              <a:spcBef>
                <a:spcPts val="240"/>
              </a:spcBef>
              <a:spcAft>
                <a:spcPts val="0"/>
              </a:spcAft>
              <a:buClr>
                <a:schemeClr val="dk1"/>
              </a:buClr>
              <a:buSzPts val="1200"/>
              <a:buNone/>
              <a:defRPr sz="1200" b="1"/>
            </a:lvl9pPr>
          </a:lstStyle>
          <a:p>
            <a:endParaRPr/>
          </a:p>
        </p:txBody>
      </p:sp>
      <p:sp>
        <p:nvSpPr>
          <p:cNvPr id="45" name="Google Shape;45;p13"/>
          <p:cNvSpPr txBox="1">
            <a:spLocks noGrp="1"/>
          </p:cNvSpPr>
          <p:nvPr>
            <p:ph type="body" idx="4"/>
          </p:nvPr>
        </p:nvSpPr>
        <p:spPr>
          <a:xfrm>
            <a:off x="4645028" y="1631156"/>
            <a:ext cx="4041775" cy="296346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23850" algn="l">
              <a:spcBef>
                <a:spcPts val="300"/>
              </a:spcBef>
              <a:spcAft>
                <a:spcPts val="0"/>
              </a:spcAft>
              <a:buClr>
                <a:schemeClr val="dk1"/>
              </a:buClr>
              <a:buSzPts val="1500"/>
              <a:buChar char="–"/>
              <a:defRPr sz="1500"/>
            </a:lvl2pPr>
            <a:lvl3pPr marL="1371600" lvl="2" indent="-314325" algn="l">
              <a:spcBef>
                <a:spcPts val="270"/>
              </a:spcBef>
              <a:spcAft>
                <a:spcPts val="0"/>
              </a:spcAft>
              <a:buClr>
                <a:schemeClr val="dk1"/>
              </a:buClr>
              <a:buSzPts val="1350"/>
              <a:buChar char="•"/>
              <a:defRPr sz="1350"/>
            </a:lvl3pPr>
            <a:lvl4pPr marL="1828800" lvl="3" indent="-304800" algn="l">
              <a:spcBef>
                <a:spcPts val="240"/>
              </a:spcBef>
              <a:spcAft>
                <a:spcPts val="0"/>
              </a:spcAft>
              <a:buClr>
                <a:schemeClr val="dk1"/>
              </a:buClr>
              <a:buSzPts val="1200"/>
              <a:buChar char="–"/>
              <a:defRPr sz="1200"/>
            </a:lvl4pPr>
            <a:lvl5pPr marL="2286000" lvl="4" indent="-304800" algn="l">
              <a:spcBef>
                <a:spcPts val="240"/>
              </a:spcBef>
              <a:spcAft>
                <a:spcPts val="0"/>
              </a:spcAft>
              <a:buClr>
                <a:schemeClr val="dk1"/>
              </a:buClr>
              <a:buSzPts val="1200"/>
              <a:buChar char="»"/>
              <a:defRPr sz="1200"/>
            </a:lvl5pPr>
            <a:lvl6pPr marL="2743200" lvl="5" indent="-304800" algn="l">
              <a:spcBef>
                <a:spcPts val="240"/>
              </a:spcBef>
              <a:spcAft>
                <a:spcPts val="0"/>
              </a:spcAft>
              <a:buClr>
                <a:schemeClr val="dk1"/>
              </a:buClr>
              <a:buSzPts val="1200"/>
              <a:buChar char="•"/>
              <a:defRPr sz="1200"/>
            </a:lvl6pPr>
            <a:lvl7pPr marL="3200400" lvl="6" indent="-304800" algn="l">
              <a:spcBef>
                <a:spcPts val="240"/>
              </a:spcBef>
              <a:spcAft>
                <a:spcPts val="0"/>
              </a:spcAft>
              <a:buClr>
                <a:schemeClr val="dk1"/>
              </a:buClr>
              <a:buSzPts val="1200"/>
              <a:buChar char="•"/>
              <a:defRPr sz="1200"/>
            </a:lvl7pPr>
            <a:lvl8pPr marL="3657600" lvl="7" indent="-304800" algn="l">
              <a:spcBef>
                <a:spcPts val="240"/>
              </a:spcBef>
              <a:spcAft>
                <a:spcPts val="0"/>
              </a:spcAft>
              <a:buClr>
                <a:schemeClr val="dk1"/>
              </a:buClr>
              <a:buSzPts val="1200"/>
              <a:buChar char="•"/>
              <a:defRPr sz="1200"/>
            </a:lvl8pPr>
            <a:lvl9pPr marL="4114800" lvl="8" indent="-304800" algn="l">
              <a:spcBef>
                <a:spcPts val="240"/>
              </a:spcBef>
              <a:spcAft>
                <a:spcPts val="0"/>
              </a:spcAft>
              <a:buClr>
                <a:schemeClr val="dk1"/>
              </a:buClr>
              <a:buSzPts val="1200"/>
              <a:buChar char="•"/>
              <a:defRPr sz="1200"/>
            </a:lvl9pPr>
          </a:lstStyle>
          <a:p>
            <a:endParaRPr/>
          </a:p>
        </p:txBody>
      </p:sp>
      <p:sp>
        <p:nvSpPr>
          <p:cNvPr id="46" name="Google Shape;46;p1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457203"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61950" algn="l">
              <a:spcBef>
                <a:spcPts val="420"/>
              </a:spcBef>
              <a:spcAft>
                <a:spcPts val="0"/>
              </a:spcAft>
              <a:buClr>
                <a:schemeClr val="dk1"/>
              </a:buClr>
              <a:buSzPts val="2100"/>
              <a:buChar char="–"/>
              <a:defRPr sz="2100"/>
            </a:lvl2pPr>
            <a:lvl3pPr marL="1371600" lvl="2" indent="-342900" algn="l">
              <a:spcBef>
                <a:spcPts val="360"/>
              </a:spcBef>
              <a:spcAft>
                <a:spcPts val="0"/>
              </a:spcAft>
              <a:buClr>
                <a:schemeClr val="dk1"/>
              </a:buClr>
              <a:buSzPts val="1800"/>
              <a:buChar char="•"/>
              <a:defRPr sz="18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61" name="Google Shape;61;p16"/>
          <p:cNvSpPr txBox="1">
            <a:spLocks noGrp="1"/>
          </p:cNvSpPr>
          <p:nvPr>
            <p:ph type="body" idx="2"/>
          </p:nvPr>
        </p:nvSpPr>
        <p:spPr>
          <a:xfrm>
            <a:off x="457203" y="1076327"/>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62" name="Google Shape;62;p1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1500"/>
              <a:buFont typeface="Calibri"/>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7"/>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10"/>
              </a:spcBef>
              <a:spcAft>
                <a:spcPts val="0"/>
              </a:spcAft>
              <a:buClr>
                <a:schemeClr val="dk1"/>
              </a:buClr>
              <a:buSzPts val="1050"/>
              <a:buNone/>
              <a:defRPr sz="1050"/>
            </a:lvl1pPr>
            <a:lvl2pPr marL="914400" lvl="1" indent="-228600" algn="l">
              <a:spcBef>
                <a:spcPts val="180"/>
              </a:spcBef>
              <a:spcAft>
                <a:spcPts val="0"/>
              </a:spcAft>
              <a:buClr>
                <a:schemeClr val="dk1"/>
              </a:buClr>
              <a:buSzPts val="900"/>
              <a:buNone/>
              <a:defRPr sz="900"/>
            </a:lvl2pPr>
            <a:lvl3pPr marL="1371600" lvl="2" indent="-228600" algn="l">
              <a:spcBef>
                <a:spcPts val="150"/>
              </a:spcBef>
              <a:spcAft>
                <a:spcPts val="0"/>
              </a:spcAft>
              <a:buClr>
                <a:schemeClr val="dk1"/>
              </a:buClr>
              <a:buSzPts val="750"/>
              <a:buNone/>
              <a:defRPr sz="750"/>
            </a:lvl3pPr>
            <a:lvl4pPr marL="1828800" lvl="3" indent="-228600" algn="l">
              <a:spcBef>
                <a:spcPts val="135"/>
              </a:spcBef>
              <a:spcAft>
                <a:spcPts val="0"/>
              </a:spcAft>
              <a:buClr>
                <a:schemeClr val="dk1"/>
              </a:buClr>
              <a:buSzPts val="675"/>
              <a:buNone/>
              <a:defRPr sz="675"/>
            </a:lvl4pPr>
            <a:lvl5pPr marL="2286000" lvl="4" indent="-228600" algn="l">
              <a:spcBef>
                <a:spcPts val="135"/>
              </a:spcBef>
              <a:spcAft>
                <a:spcPts val="0"/>
              </a:spcAft>
              <a:buClr>
                <a:schemeClr val="dk1"/>
              </a:buClr>
              <a:buSzPts val="675"/>
              <a:buNone/>
              <a:defRPr sz="675"/>
            </a:lvl5pPr>
            <a:lvl6pPr marL="2743200" lvl="5" indent="-228600" algn="l">
              <a:spcBef>
                <a:spcPts val="135"/>
              </a:spcBef>
              <a:spcAft>
                <a:spcPts val="0"/>
              </a:spcAft>
              <a:buClr>
                <a:schemeClr val="dk1"/>
              </a:buClr>
              <a:buSzPts val="675"/>
              <a:buNone/>
              <a:defRPr sz="675"/>
            </a:lvl6pPr>
            <a:lvl7pPr marL="3200400" lvl="6" indent="-228600" algn="l">
              <a:spcBef>
                <a:spcPts val="135"/>
              </a:spcBef>
              <a:spcAft>
                <a:spcPts val="0"/>
              </a:spcAft>
              <a:buClr>
                <a:schemeClr val="dk1"/>
              </a:buClr>
              <a:buSzPts val="675"/>
              <a:buNone/>
              <a:defRPr sz="675"/>
            </a:lvl7pPr>
            <a:lvl8pPr marL="3657600" lvl="7" indent="-228600" algn="l">
              <a:spcBef>
                <a:spcPts val="135"/>
              </a:spcBef>
              <a:spcAft>
                <a:spcPts val="0"/>
              </a:spcAft>
              <a:buClr>
                <a:schemeClr val="dk1"/>
              </a:buClr>
              <a:buSzPts val="675"/>
              <a:buNone/>
              <a:defRPr sz="675"/>
            </a:lvl8pPr>
            <a:lvl9pPr marL="4114800" lvl="8" indent="-228600" algn="l">
              <a:spcBef>
                <a:spcPts val="135"/>
              </a:spcBef>
              <a:spcAft>
                <a:spcPts val="0"/>
              </a:spcAft>
              <a:buClr>
                <a:schemeClr val="dk1"/>
              </a:buClr>
              <a:buSzPts val="675"/>
              <a:buNone/>
              <a:defRPr sz="675"/>
            </a:lvl9pPr>
          </a:lstStyle>
          <a:p>
            <a:endParaRPr/>
          </a:p>
        </p:txBody>
      </p:sp>
      <p:sp>
        <p:nvSpPr>
          <p:cNvPr id="69" name="Google Shape;69;p1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4993239" y="157397"/>
            <a:ext cx="4044777" cy="1319547"/>
          </a:xfrm>
          <a:prstGeom prst="rect">
            <a:avLst/>
          </a:prstGeom>
          <a:noFill/>
          <a:ln>
            <a:noFill/>
          </a:ln>
        </p:spPr>
        <p:txBody>
          <a:bodyPr spcFirstLastPara="1" wrap="square" lIns="68575" tIns="34275" rIns="68575" bIns="34275" anchor="ctr" anchorCtr="0">
            <a:noAutofit/>
          </a:bodyPr>
          <a:lstStyle/>
          <a:p>
            <a:pPr marL="0" marR="0" algn="ctr">
              <a:lnSpc>
                <a:spcPct val="107000"/>
              </a:lnSpc>
              <a:spcBef>
                <a:spcPts val="0"/>
              </a:spcBef>
              <a:spcAft>
                <a:spcPts val="0"/>
              </a:spcAft>
            </a:pPr>
            <a:r>
              <a:rPr lang="en-US" sz="2200" b="1" kern="100" dirty="0">
                <a:solidFill>
                  <a:srgbClr val="69904A"/>
                </a:solidFill>
                <a:effectLst/>
                <a:latin typeface="Arial" panose="020B0604020202020204" pitchFamily="34" charset="0"/>
                <a:ea typeface="Calibri" panose="020F0502020204030204" pitchFamily="34" charset="0"/>
                <a:cs typeface="Times New Roman" panose="02020603050405020304" pitchFamily="18" charset="0"/>
              </a:rPr>
              <a:t>Oregon Logging Accidents: Ten Years of Data, </a:t>
            </a:r>
            <a:endParaRPr lang="en-US" sz="2200" b="1" kern="100" dirty="0">
              <a:solidFill>
                <a:srgbClr val="69904A"/>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200" b="1" kern="100" dirty="0">
                <a:solidFill>
                  <a:srgbClr val="69904A"/>
                </a:solidFill>
                <a:effectLst/>
                <a:latin typeface="Arial" panose="020B0604020202020204" pitchFamily="34" charset="0"/>
                <a:ea typeface="Calibri" panose="020F0502020204030204" pitchFamily="34" charset="0"/>
                <a:cs typeface="Times New Roman" panose="02020603050405020304" pitchFamily="18" charset="0"/>
              </a:rPr>
              <a:t>Fifty Years of Perspective</a:t>
            </a:r>
            <a:endParaRPr lang="en-US" sz="2200" b="1" kern="100" dirty="0">
              <a:solidFill>
                <a:srgbClr val="69904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Google Shape;90;p1"/>
          <p:cNvSpPr txBox="1"/>
          <p:nvPr/>
        </p:nvSpPr>
        <p:spPr>
          <a:xfrm>
            <a:off x="5119142" y="1873770"/>
            <a:ext cx="3702570" cy="1541215"/>
          </a:xfrm>
          <a:prstGeom prst="rect">
            <a:avLst/>
          </a:prstGeom>
          <a:noFill/>
          <a:ln>
            <a:noFill/>
          </a:ln>
        </p:spPr>
        <p:txBody>
          <a:bodyPr spcFirstLastPara="1" wrap="square" lIns="91425" tIns="45700" rIns="91425" bIns="45700" anchor="t" anchorCtr="0">
            <a:spAutoFit/>
          </a:bodyPr>
          <a:lstStyle/>
          <a:p>
            <a:pPr marL="0" marR="0" algn="ctr">
              <a:lnSpc>
                <a:spcPct val="107000"/>
              </a:lnSpc>
              <a:spcBef>
                <a:spcPts val="0"/>
              </a:spcBef>
              <a:spcAft>
                <a:spcPts val="0"/>
              </a:spcAft>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Dr. John J. Garland, PE</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kern="100" dirty="0">
                <a:effectLst/>
                <a:latin typeface="Arial" panose="020B0604020202020204" pitchFamily="34" charset="0"/>
                <a:ea typeface="Calibri" panose="020F0502020204030204" pitchFamily="34" charset="0"/>
                <a:cs typeface="Times New Roman" panose="02020603050405020304" pitchFamily="18" charset="0"/>
              </a:rPr>
              <a:t>Consulting Forest Engineer,</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kern="100" dirty="0">
                <a:effectLst/>
                <a:latin typeface="Arial" panose="020B0604020202020204" pitchFamily="34" charset="0"/>
                <a:ea typeface="Calibri" panose="020F0502020204030204" pitchFamily="34" charset="0"/>
                <a:cs typeface="Times New Roman" panose="02020603050405020304" pitchFamily="18" charset="0"/>
              </a:rPr>
              <a:t>Affiliate Professor,</a:t>
            </a:r>
          </a:p>
          <a:p>
            <a:pPr marL="0" marR="0" algn="ctr">
              <a:lnSpc>
                <a:spcPct val="107000"/>
              </a:lnSpc>
              <a:spcBef>
                <a:spcPts val="0"/>
              </a:spcBef>
              <a:spcAft>
                <a:spcPts val="0"/>
              </a:spcAft>
            </a:pPr>
            <a:r>
              <a:rPr lang="en-US" kern="100" dirty="0">
                <a:effectLst/>
                <a:latin typeface="Arial" panose="020B0604020202020204" pitchFamily="34" charset="0"/>
                <a:ea typeface="Calibri" panose="020F0502020204030204" pitchFamily="34" charset="0"/>
                <a:cs typeface="Times New Roman" panose="02020603050405020304" pitchFamily="18" charset="0"/>
              </a:rPr>
              <a:t>Pacific Northwest Agricultural Safety &amp; Health Center, University of Washington,</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kern="100" dirty="0">
                <a:effectLst/>
                <a:latin typeface="Arial" panose="020B0604020202020204" pitchFamily="34" charset="0"/>
                <a:ea typeface="Calibri" panose="020F0502020204030204" pitchFamily="34" charset="0"/>
                <a:cs typeface="Times New Roman" panose="02020603050405020304" pitchFamily="18" charset="0"/>
              </a:rPr>
              <a:t>Professor Emeritus, FERM, Oregon State</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2" name="Google Shape;92;p1"/>
          <p:cNvPicPr preferRelativeResize="0"/>
          <p:nvPr/>
        </p:nvPicPr>
        <p:blipFill rotWithShape="1">
          <a:blip r:embed="rId3">
            <a:alphaModFix/>
          </a:blip>
          <a:srcRect/>
          <a:stretch/>
        </p:blipFill>
        <p:spPr>
          <a:xfrm>
            <a:off x="5256193" y="4272871"/>
            <a:ext cx="3270153" cy="713232"/>
          </a:xfrm>
          <a:prstGeom prst="rect">
            <a:avLst/>
          </a:prstGeom>
          <a:noFill/>
          <a:ln>
            <a:noFill/>
          </a:ln>
        </p:spPr>
      </p:pic>
      <p:sp>
        <p:nvSpPr>
          <p:cNvPr id="93" name="Google Shape;93;p1"/>
          <p:cNvSpPr/>
          <p:nvPr/>
        </p:nvSpPr>
        <p:spPr>
          <a:xfrm>
            <a:off x="-241112" y="3980638"/>
            <a:ext cx="9626223" cy="101097"/>
          </a:xfrm>
          <a:prstGeom prst="rect">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4B2E83"/>
              </a:solidFill>
              <a:latin typeface="Calibri"/>
              <a:ea typeface="Calibri"/>
              <a:cs typeface="Calibri"/>
              <a:sym typeface="Calibri"/>
            </a:endParaRPr>
          </a:p>
        </p:txBody>
      </p:sp>
      <p:pic>
        <p:nvPicPr>
          <p:cNvPr id="94" name="Google Shape;94;p1"/>
          <p:cNvPicPr preferRelativeResize="0"/>
          <p:nvPr/>
        </p:nvPicPr>
        <p:blipFill rotWithShape="1">
          <a:blip r:embed="rId4">
            <a:alphaModFix/>
          </a:blip>
          <a:srcRect/>
          <a:stretch/>
        </p:blipFill>
        <p:spPr>
          <a:xfrm>
            <a:off x="285750" y="4479172"/>
            <a:ext cx="3935507" cy="300629"/>
          </a:xfrm>
          <a:prstGeom prst="rect">
            <a:avLst/>
          </a:prstGeom>
          <a:noFill/>
          <a:ln>
            <a:noFill/>
          </a:ln>
        </p:spPr>
      </p:pic>
      <p:pic>
        <p:nvPicPr>
          <p:cNvPr id="2" name="Google Shape;115;p3">
            <a:extLst>
              <a:ext uri="{FF2B5EF4-FFF2-40B4-BE49-F238E27FC236}">
                <a16:creationId xmlns:a16="http://schemas.microsoft.com/office/drawing/2014/main" id="{30104A5F-9CFD-3AC2-8B6F-F06C952C22EB}"/>
              </a:ext>
            </a:extLst>
          </p:cNvPr>
          <p:cNvPicPr preferRelativeResize="0"/>
          <p:nvPr/>
        </p:nvPicPr>
        <p:blipFill rotWithShape="1">
          <a:blip r:embed="rId5">
            <a:alphaModFix/>
          </a:blip>
          <a:srcRect t="13678" b="9679"/>
          <a:stretch/>
        </p:blipFill>
        <p:spPr>
          <a:xfrm>
            <a:off x="-1" y="0"/>
            <a:ext cx="4993239" cy="37895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4"/>
          <p:cNvPicPr preferRelativeResize="0"/>
          <p:nvPr/>
        </p:nvPicPr>
        <p:blipFill rotWithShape="1">
          <a:blip r:embed="rId3">
            <a:alphaModFix/>
          </a:blip>
          <a:srcRect/>
          <a:stretch/>
        </p:blipFill>
        <p:spPr>
          <a:xfrm>
            <a:off x="8382000" y="4400550"/>
            <a:ext cx="448514" cy="609600"/>
          </a:xfrm>
          <a:prstGeom prst="rect">
            <a:avLst/>
          </a:prstGeom>
          <a:noFill/>
          <a:ln>
            <a:noFill/>
          </a:ln>
        </p:spPr>
      </p:pic>
      <p:graphicFrame>
        <p:nvGraphicFramePr>
          <p:cNvPr id="2" name="Chart 1">
            <a:extLst>
              <a:ext uri="{FF2B5EF4-FFF2-40B4-BE49-F238E27FC236}">
                <a16:creationId xmlns:a16="http://schemas.microsoft.com/office/drawing/2014/main" id="{DF69D641-1E27-7F33-CA1B-2C3A0879C409}"/>
              </a:ext>
            </a:extLst>
          </p:cNvPr>
          <p:cNvGraphicFramePr>
            <a:graphicFrameLocks/>
          </p:cNvGraphicFramePr>
          <p:nvPr>
            <p:extLst>
              <p:ext uri="{D42A27DB-BD31-4B8C-83A1-F6EECF244321}">
                <p14:modId xmlns:p14="http://schemas.microsoft.com/office/powerpoint/2010/main" val="3304602301"/>
              </p:ext>
            </p:extLst>
          </p:nvPr>
        </p:nvGraphicFramePr>
        <p:xfrm>
          <a:off x="88900" y="114300"/>
          <a:ext cx="8915400" cy="5029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154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a:stretch/>
        </p:blipFill>
        <p:spPr>
          <a:xfrm>
            <a:off x="26725013" y="40810084"/>
            <a:ext cx="3874181" cy="1154921"/>
          </a:xfrm>
          <a:prstGeom prst="rect">
            <a:avLst/>
          </a:prstGeom>
          <a:noFill/>
          <a:ln>
            <a:noFill/>
          </a:ln>
        </p:spPr>
      </p:pic>
      <p:pic>
        <p:nvPicPr>
          <p:cNvPr id="101" name="Google Shape;101;p2"/>
          <p:cNvPicPr preferRelativeResize="0"/>
          <p:nvPr/>
        </p:nvPicPr>
        <p:blipFill rotWithShape="1">
          <a:blip r:embed="rId3">
            <a:alphaModFix/>
          </a:blip>
          <a:srcRect/>
          <a:stretch/>
        </p:blipFill>
        <p:spPr>
          <a:xfrm>
            <a:off x="26877413" y="40962484"/>
            <a:ext cx="3874181" cy="1154921"/>
          </a:xfrm>
          <a:prstGeom prst="rect">
            <a:avLst/>
          </a:prstGeom>
          <a:noFill/>
          <a:ln>
            <a:noFill/>
          </a:ln>
        </p:spPr>
      </p:pic>
      <p:pic>
        <p:nvPicPr>
          <p:cNvPr id="102" name="Google Shape;102;p2"/>
          <p:cNvPicPr preferRelativeResize="0"/>
          <p:nvPr/>
        </p:nvPicPr>
        <p:blipFill rotWithShape="1">
          <a:blip r:embed="rId3">
            <a:alphaModFix/>
          </a:blip>
          <a:srcRect/>
          <a:stretch/>
        </p:blipFill>
        <p:spPr>
          <a:xfrm>
            <a:off x="27029813" y="41114884"/>
            <a:ext cx="3874181" cy="1154921"/>
          </a:xfrm>
          <a:prstGeom prst="rect">
            <a:avLst/>
          </a:prstGeom>
          <a:noFill/>
          <a:ln>
            <a:noFill/>
          </a:ln>
        </p:spPr>
      </p:pic>
      <p:pic>
        <p:nvPicPr>
          <p:cNvPr id="103" name="Google Shape;103;p2"/>
          <p:cNvPicPr preferRelativeResize="0"/>
          <p:nvPr/>
        </p:nvPicPr>
        <p:blipFill rotWithShape="1">
          <a:blip r:embed="rId3">
            <a:alphaModFix/>
          </a:blip>
          <a:srcRect/>
          <a:stretch/>
        </p:blipFill>
        <p:spPr>
          <a:xfrm>
            <a:off x="16002000" y="17609005"/>
            <a:ext cx="13166788" cy="3925115"/>
          </a:xfrm>
          <a:prstGeom prst="rect">
            <a:avLst/>
          </a:prstGeom>
          <a:noFill/>
          <a:ln>
            <a:noFill/>
          </a:ln>
        </p:spPr>
      </p:pic>
      <p:sp>
        <p:nvSpPr>
          <p:cNvPr id="105" name="Google Shape;105;p2"/>
          <p:cNvSpPr txBox="1"/>
          <p:nvPr/>
        </p:nvSpPr>
        <p:spPr>
          <a:xfrm>
            <a:off x="514349" y="361951"/>
            <a:ext cx="8041822" cy="3150309"/>
          </a:xfrm>
          <a:prstGeom prst="rect">
            <a:avLst/>
          </a:prstGeom>
          <a:noFill/>
          <a:ln>
            <a:noFill/>
          </a:ln>
        </p:spPr>
        <p:txBody>
          <a:bodyPr spcFirstLastPara="1" wrap="square" lIns="91425" tIns="45700" rIns="91425" bIns="45700" anchor="t" anchorCtr="0">
            <a:spAutoFit/>
          </a:bodyPr>
          <a:lstStyle/>
          <a:p>
            <a:pPr marL="0" marR="0" algn="ctr">
              <a:lnSpc>
                <a:spcPct val="107000"/>
              </a:lnSpc>
              <a:spcBef>
                <a:spcPts val="0"/>
              </a:spcBef>
              <a:spcAft>
                <a:spcPts val="0"/>
              </a:spcAft>
            </a:pPr>
            <a:endParaRPr lang="en-US" sz="2000" b="1" kern="100" dirty="0">
              <a:solidFill>
                <a:schemeClr val="tx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dirty="0"/>
              <a:t>VILFREDO FEDERICO DAMASO PARETO </a:t>
            </a:r>
            <a:br>
              <a:rPr lang="en-US" sz="6600" dirty="0"/>
            </a:br>
            <a:r>
              <a:rPr lang="en-US" sz="2400" dirty="0"/>
              <a:t>1848-1923</a:t>
            </a:r>
          </a:p>
          <a:p>
            <a:pPr marL="0" marR="0" algn="ctr">
              <a:lnSpc>
                <a:spcPct val="107000"/>
              </a:lnSpc>
              <a:spcBef>
                <a:spcPts val="0"/>
              </a:spcBef>
              <a:spcAft>
                <a:spcPts val="0"/>
              </a:spcAft>
            </a:pPr>
            <a:endParaRPr lang="en-US" sz="2400" b="1" kern="100" dirty="0">
              <a:solidFill>
                <a:schemeClr val="tx2">
                  <a:lumMod val="25000"/>
                </a:schemeClr>
              </a:solidFill>
              <a:latin typeface="Arial" panose="020B0604020202020204" pitchFamily="34" charset="0"/>
              <a:ea typeface="Calibri" panose="020F0502020204030204" pitchFamily="34" charset="0"/>
              <a:cs typeface="Times New Roman" panose="02020603050405020304" pitchFamily="18" charset="0"/>
            </a:endParaRPr>
          </a:p>
          <a:p>
            <a:pPr marL="114300" indent="0" algn="ctr">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The Pareto Principle was named for </a:t>
            </a:r>
          </a:p>
          <a:p>
            <a:pPr marL="114300" indent="0" algn="ctr">
              <a:buNone/>
            </a:pPr>
            <a:r>
              <a:rPr lang="en-US" sz="2400" kern="100" dirty="0">
                <a:latin typeface="Arial" panose="020B0604020202020204" pitchFamily="34" charset="0"/>
                <a:ea typeface="Calibri" panose="020F0502020204030204" pitchFamily="34" charset="0"/>
                <a:cs typeface="Times New Roman" panose="02020603050405020304" pitchFamily="18" charset="0"/>
              </a:rPr>
              <a:t>Vilfredo </a:t>
            </a:r>
            <a:r>
              <a:rPr lang="en-US" sz="2400" kern="100" dirty="0">
                <a:effectLst/>
                <a:latin typeface="Arial" panose="020B0604020202020204" pitchFamily="34" charset="0"/>
                <a:ea typeface="Calibri" panose="020F0502020204030204" pitchFamily="34" charset="0"/>
                <a:cs typeface="Times New Roman" panose="02020603050405020304" pitchFamily="18" charset="0"/>
              </a:rPr>
              <a:t>Pareto who observed </a:t>
            </a:r>
          </a:p>
          <a:p>
            <a:pPr marL="114300" indent="0" algn="ctr">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“80% of results come from </a:t>
            </a:r>
          </a:p>
          <a:p>
            <a:pPr marL="114300" indent="0" algn="ctr">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20% of effort/time”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6" name="Google Shape;106;p2"/>
          <p:cNvPicPr preferRelativeResize="0"/>
          <p:nvPr/>
        </p:nvPicPr>
        <p:blipFill rotWithShape="1">
          <a:blip r:embed="rId4">
            <a:alphaModFix/>
          </a:blip>
          <a:srcRect/>
          <a:stretch/>
        </p:blipFill>
        <p:spPr>
          <a:xfrm>
            <a:off x="5043921" y="4068318"/>
            <a:ext cx="3270153" cy="713232"/>
          </a:xfrm>
          <a:prstGeom prst="rect">
            <a:avLst/>
          </a:prstGeom>
          <a:noFill/>
          <a:ln>
            <a:noFill/>
          </a:ln>
        </p:spPr>
      </p:pic>
      <p:sp>
        <p:nvSpPr>
          <p:cNvPr id="107" name="Google Shape;107;p2"/>
          <p:cNvSpPr/>
          <p:nvPr/>
        </p:nvSpPr>
        <p:spPr>
          <a:xfrm>
            <a:off x="-176611" y="3763162"/>
            <a:ext cx="9626223" cy="101097"/>
          </a:xfrm>
          <a:prstGeom prst="rect">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4B2E83"/>
              </a:solidFill>
              <a:latin typeface="Calibri"/>
              <a:ea typeface="Calibri"/>
              <a:cs typeface="Calibri"/>
              <a:sym typeface="Calibri"/>
            </a:endParaRPr>
          </a:p>
        </p:txBody>
      </p:sp>
      <p:pic>
        <p:nvPicPr>
          <p:cNvPr id="108" name="Google Shape;108;p2"/>
          <p:cNvPicPr preferRelativeResize="0"/>
          <p:nvPr/>
        </p:nvPicPr>
        <p:blipFill rotWithShape="1">
          <a:blip r:embed="rId5">
            <a:alphaModFix/>
          </a:blip>
          <a:srcRect/>
          <a:stretch/>
        </p:blipFill>
        <p:spPr>
          <a:xfrm>
            <a:off x="457200" y="4274620"/>
            <a:ext cx="3935507" cy="300629"/>
          </a:xfrm>
          <a:prstGeom prst="rect">
            <a:avLst/>
          </a:prstGeom>
          <a:noFill/>
          <a:ln>
            <a:noFill/>
          </a:ln>
        </p:spPr>
      </p:pic>
      <p:sp>
        <p:nvSpPr>
          <p:cNvPr id="3" name="TextBox 2">
            <a:extLst>
              <a:ext uri="{FF2B5EF4-FFF2-40B4-BE49-F238E27FC236}">
                <a16:creationId xmlns:a16="http://schemas.microsoft.com/office/drawing/2014/main" id="{FE29750E-35B0-5646-EE77-CD641705F8A5}"/>
              </a:ext>
            </a:extLst>
          </p:cNvPr>
          <p:cNvSpPr txBox="1"/>
          <p:nvPr/>
        </p:nvSpPr>
        <p:spPr>
          <a:xfrm>
            <a:off x="7591926" y="20871858"/>
            <a:ext cx="15544800" cy="523220"/>
          </a:xfrm>
          <a:prstGeom prst="rect">
            <a:avLst/>
          </a:prstGeom>
          <a:noFill/>
        </p:spPr>
        <p:txBody>
          <a:bodyPr wrap="square">
            <a:spAutoFit/>
          </a:bodyPr>
          <a:lstStyle/>
          <a:p>
            <a:r>
              <a:rPr lang="en-US" sz="1400" dirty="0">
                <a:effectLst/>
                <a:latin typeface="Arial" panose="020B0604020202020204" pitchFamily="34" charset="0"/>
                <a:ea typeface="Calibri" panose="020F0502020204030204" pitchFamily="34" charset="0"/>
              </a:rPr>
              <a:t>Studies are reported by surveillance specialists, safety and health researchers, ergonomists, medical researchers, forestry safety researchers, students and their professors, and agency researchers</a:t>
            </a:r>
            <a:endParaRPr lang="en-US" dirty="0"/>
          </a:p>
        </p:txBody>
      </p:sp>
    </p:spTree>
    <p:extLst>
      <p:ext uri="{BB962C8B-B14F-4D97-AF65-F5344CB8AC3E}">
        <p14:creationId xmlns:p14="http://schemas.microsoft.com/office/powerpoint/2010/main" val="4005013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a:stretch/>
        </p:blipFill>
        <p:spPr>
          <a:xfrm>
            <a:off x="26725013" y="40810084"/>
            <a:ext cx="3874181" cy="1154921"/>
          </a:xfrm>
          <a:prstGeom prst="rect">
            <a:avLst/>
          </a:prstGeom>
          <a:noFill/>
          <a:ln>
            <a:noFill/>
          </a:ln>
        </p:spPr>
      </p:pic>
      <p:pic>
        <p:nvPicPr>
          <p:cNvPr id="101" name="Google Shape;101;p2"/>
          <p:cNvPicPr preferRelativeResize="0"/>
          <p:nvPr/>
        </p:nvPicPr>
        <p:blipFill rotWithShape="1">
          <a:blip r:embed="rId3">
            <a:alphaModFix/>
          </a:blip>
          <a:srcRect/>
          <a:stretch/>
        </p:blipFill>
        <p:spPr>
          <a:xfrm>
            <a:off x="26877413" y="40962484"/>
            <a:ext cx="3874181" cy="1154921"/>
          </a:xfrm>
          <a:prstGeom prst="rect">
            <a:avLst/>
          </a:prstGeom>
          <a:noFill/>
          <a:ln>
            <a:noFill/>
          </a:ln>
        </p:spPr>
      </p:pic>
      <p:pic>
        <p:nvPicPr>
          <p:cNvPr id="102" name="Google Shape;102;p2"/>
          <p:cNvPicPr preferRelativeResize="0"/>
          <p:nvPr/>
        </p:nvPicPr>
        <p:blipFill rotWithShape="1">
          <a:blip r:embed="rId3">
            <a:alphaModFix/>
          </a:blip>
          <a:srcRect/>
          <a:stretch/>
        </p:blipFill>
        <p:spPr>
          <a:xfrm>
            <a:off x="27029813" y="41114884"/>
            <a:ext cx="3874181" cy="1154921"/>
          </a:xfrm>
          <a:prstGeom prst="rect">
            <a:avLst/>
          </a:prstGeom>
          <a:noFill/>
          <a:ln>
            <a:noFill/>
          </a:ln>
        </p:spPr>
      </p:pic>
      <p:pic>
        <p:nvPicPr>
          <p:cNvPr id="103" name="Google Shape;103;p2"/>
          <p:cNvPicPr preferRelativeResize="0"/>
          <p:nvPr/>
        </p:nvPicPr>
        <p:blipFill rotWithShape="1">
          <a:blip r:embed="rId3">
            <a:alphaModFix/>
          </a:blip>
          <a:srcRect/>
          <a:stretch/>
        </p:blipFill>
        <p:spPr>
          <a:xfrm>
            <a:off x="16002000" y="17609005"/>
            <a:ext cx="13166788" cy="3925115"/>
          </a:xfrm>
          <a:prstGeom prst="rect">
            <a:avLst/>
          </a:prstGeom>
          <a:noFill/>
          <a:ln>
            <a:noFill/>
          </a:ln>
        </p:spPr>
      </p:pic>
      <p:sp>
        <p:nvSpPr>
          <p:cNvPr id="104" name="Google Shape;104;p2"/>
          <p:cNvSpPr txBox="1"/>
          <p:nvPr/>
        </p:nvSpPr>
        <p:spPr>
          <a:xfrm>
            <a:off x="367552" y="361949"/>
            <a:ext cx="8374379" cy="917291"/>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69904A"/>
              </a:buClr>
              <a:buSzPts val="3000"/>
              <a:buFont typeface="Encode Sans Condensed Thin"/>
              <a:buNone/>
            </a:pPr>
            <a:r>
              <a:rPr lang="en-US" sz="2800" b="1" dirty="0">
                <a:solidFill>
                  <a:srgbClr val="69904A"/>
                </a:solidFill>
                <a:latin typeface="Arial" panose="020B0604020202020204" pitchFamily="34" charset="0"/>
                <a:ea typeface="Encode Sans Condensed Thin"/>
                <a:cs typeface="Arial" panose="020B0604020202020204" pitchFamily="34" charset="0"/>
                <a:sym typeface="Encode Sans Condensed Thin"/>
              </a:rPr>
              <a:t>Logging Accidents are Predictable </a:t>
            </a:r>
          </a:p>
          <a:p>
            <a:pPr marL="0" marR="0" lvl="0" indent="0" algn="ctr" rtl="0">
              <a:spcBef>
                <a:spcPts val="0"/>
              </a:spcBef>
              <a:spcAft>
                <a:spcPts val="0"/>
              </a:spcAft>
              <a:buClr>
                <a:srgbClr val="69904A"/>
              </a:buClr>
              <a:buSzPts val="3000"/>
              <a:buFont typeface="Encode Sans Condensed Thin"/>
              <a:buNone/>
            </a:pPr>
            <a:r>
              <a:rPr lang="en-US" sz="2800" b="1" dirty="0">
                <a:solidFill>
                  <a:srgbClr val="69904A"/>
                </a:solidFill>
                <a:latin typeface="Arial" panose="020B0604020202020204" pitchFamily="34" charset="0"/>
                <a:ea typeface="Encode Sans Condensed Thin"/>
                <a:cs typeface="Arial" panose="020B0604020202020204" pitchFamily="34" charset="0"/>
                <a:sym typeface="Encode Sans Condensed Thin"/>
              </a:rPr>
              <a:t>and Probabilistic</a:t>
            </a:r>
            <a:endParaRPr lang="en-US" sz="2800" b="1" dirty="0">
              <a:solidFill>
                <a:srgbClr val="69904A"/>
              </a:solidFill>
              <a:latin typeface="Arial" panose="020B0604020202020204" pitchFamily="34" charset="0"/>
              <a:cs typeface="Arial" panose="020B0604020202020204" pitchFamily="34" charset="0"/>
            </a:endParaRPr>
          </a:p>
        </p:txBody>
      </p:sp>
      <p:sp>
        <p:nvSpPr>
          <p:cNvPr id="105" name="Google Shape;105;p2"/>
          <p:cNvSpPr txBox="1"/>
          <p:nvPr/>
        </p:nvSpPr>
        <p:spPr>
          <a:xfrm>
            <a:off x="367552" y="1657350"/>
            <a:ext cx="8374379" cy="163117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Tx/>
              <a:buSzPts val="1800"/>
              <a:buFont typeface="Arial" panose="020B0604020202020204" pitchFamily="34" charset="0"/>
              <a:buChar char="•"/>
            </a:pPr>
            <a:r>
              <a:rPr lang="en-US" sz="2000" dirty="0">
                <a:solidFill>
                  <a:schemeClr val="tx1"/>
                </a:solidFill>
                <a:latin typeface="+mn-lt"/>
                <a:ea typeface="Arial"/>
                <a:cs typeface="Arial"/>
                <a:sym typeface="Arial"/>
              </a:rPr>
              <a:t>PREDICTABLE: In the Clear; Pulling wrappers w/o load securement</a:t>
            </a:r>
            <a:endParaRPr lang="en-US" sz="2000" dirty="0">
              <a:solidFill>
                <a:schemeClr val="tx1"/>
              </a:solidFill>
              <a:latin typeface="+mn-lt"/>
            </a:endParaRPr>
          </a:p>
          <a:p>
            <a:pPr marL="285750" lvl="3" indent="-285750">
              <a:buClr>
                <a:schemeClr val="tx1"/>
              </a:buClr>
              <a:buSzPts val="1800"/>
              <a:buFont typeface="Arial" panose="020B0604020202020204" pitchFamily="34" charset="0"/>
              <a:buChar char="•"/>
              <a:tabLst>
                <a:tab pos="347472" algn="l"/>
              </a:tabLst>
            </a:pPr>
            <a:r>
              <a:rPr lang="en-US" sz="2000" dirty="0">
                <a:solidFill>
                  <a:srgbClr val="322465"/>
                </a:solidFill>
                <a:latin typeface="+mn-lt"/>
                <a:ea typeface="Arial"/>
                <a:cs typeface="Arial"/>
                <a:sym typeface="Arial"/>
              </a:rPr>
              <a:t>Regulations written to address predictable events</a:t>
            </a:r>
          </a:p>
          <a:p>
            <a:pPr marR="0" lvl="0" algn="l" rtl="0">
              <a:spcBef>
                <a:spcPts val="0"/>
              </a:spcBef>
              <a:spcAft>
                <a:spcPts val="0"/>
              </a:spcAft>
              <a:buClrTx/>
              <a:buSzPts val="1800"/>
            </a:pPr>
            <a:endParaRPr lang="en-US" sz="2000" dirty="0">
              <a:solidFill>
                <a:schemeClr val="tx1"/>
              </a:solidFill>
              <a:latin typeface="+mn-lt"/>
              <a:ea typeface="Arial"/>
              <a:cs typeface="Arial"/>
              <a:sym typeface="Arial"/>
            </a:endParaRPr>
          </a:p>
          <a:p>
            <a:pPr marL="285750" marR="0" lvl="0" indent="-285750" algn="l" rtl="0">
              <a:spcBef>
                <a:spcPts val="0"/>
              </a:spcBef>
              <a:spcAft>
                <a:spcPts val="0"/>
              </a:spcAft>
              <a:buClrTx/>
              <a:buSzPts val="1800"/>
              <a:buFont typeface="Arial" panose="020B0604020202020204" pitchFamily="34" charset="0"/>
              <a:buChar char="•"/>
            </a:pPr>
            <a:r>
              <a:rPr lang="en-US" sz="2000" dirty="0">
                <a:solidFill>
                  <a:schemeClr val="tx1"/>
                </a:solidFill>
                <a:latin typeface="+mn-lt"/>
              </a:rPr>
              <a:t>PROBABILISTIC: “</a:t>
            </a:r>
            <a:r>
              <a:rPr lang="en-US" sz="2000" dirty="0" err="1">
                <a:solidFill>
                  <a:schemeClr val="tx1"/>
                </a:solidFill>
                <a:latin typeface="+mn-lt"/>
              </a:rPr>
              <a:t>Widowmakers</a:t>
            </a:r>
            <a:r>
              <a:rPr lang="en-US" sz="2000" dirty="0">
                <a:solidFill>
                  <a:schemeClr val="tx1"/>
                </a:solidFill>
                <a:latin typeface="+mn-lt"/>
              </a:rPr>
              <a:t>”;  Rare Events</a:t>
            </a:r>
          </a:p>
          <a:p>
            <a:pPr marL="285750" lvl="2" indent="-285750">
              <a:buClr>
                <a:schemeClr val="tx1"/>
              </a:buClr>
              <a:buSzPts val="1800"/>
              <a:buFont typeface="Arial" panose="020B0604020202020204" pitchFamily="34" charset="0"/>
              <a:buChar char="•"/>
            </a:pPr>
            <a:r>
              <a:rPr lang="en-US" sz="2000" dirty="0">
                <a:solidFill>
                  <a:srgbClr val="322465"/>
                </a:solidFill>
                <a:latin typeface="+mn-lt"/>
                <a:ea typeface="Arial"/>
                <a:cs typeface="Arial"/>
                <a:sym typeface="Arial"/>
              </a:rPr>
              <a:t>Awareness of </a:t>
            </a:r>
            <a:r>
              <a:rPr lang="en-US" sz="2000" dirty="0">
                <a:solidFill>
                  <a:srgbClr val="322465"/>
                </a:solidFill>
                <a:latin typeface="+mn-lt"/>
              </a:rPr>
              <a:t>Rare Events: “Always have a hole” </a:t>
            </a:r>
            <a:r>
              <a:rPr lang="en-US" sz="2000" kern="100" dirty="0">
                <a:solidFill>
                  <a:srgbClr val="00642D"/>
                </a:solidFill>
                <a:effectLst/>
                <a:latin typeface="+mn-lt"/>
                <a:ea typeface="Calibri" panose="020F0502020204030204" pitchFamily="34" charset="0"/>
                <a:cs typeface="Times New Roman" panose="02020603050405020304" pitchFamily="18" charset="0"/>
              </a:rPr>
              <a:t> </a:t>
            </a:r>
          </a:p>
        </p:txBody>
      </p:sp>
      <p:pic>
        <p:nvPicPr>
          <p:cNvPr id="106" name="Google Shape;106;p2"/>
          <p:cNvPicPr preferRelativeResize="0"/>
          <p:nvPr/>
        </p:nvPicPr>
        <p:blipFill rotWithShape="1">
          <a:blip r:embed="rId4">
            <a:alphaModFix/>
          </a:blip>
          <a:srcRect/>
          <a:stretch/>
        </p:blipFill>
        <p:spPr>
          <a:xfrm>
            <a:off x="5043921" y="4068318"/>
            <a:ext cx="3270153" cy="713232"/>
          </a:xfrm>
          <a:prstGeom prst="rect">
            <a:avLst/>
          </a:prstGeom>
          <a:noFill/>
          <a:ln>
            <a:noFill/>
          </a:ln>
        </p:spPr>
      </p:pic>
      <p:sp>
        <p:nvSpPr>
          <p:cNvPr id="107" name="Google Shape;107;p2"/>
          <p:cNvSpPr/>
          <p:nvPr/>
        </p:nvSpPr>
        <p:spPr>
          <a:xfrm>
            <a:off x="-213547" y="3961609"/>
            <a:ext cx="9626223" cy="101097"/>
          </a:xfrm>
          <a:prstGeom prst="rect">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4B2E83"/>
              </a:solidFill>
              <a:latin typeface="Calibri"/>
              <a:ea typeface="Calibri"/>
              <a:cs typeface="Calibri"/>
              <a:sym typeface="Calibri"/>
            </a:endParaRPr>
          </a:p>
        </p:txBody>
      </p:sp>
      <p:pic>
        <p:nvPicPr>
          <p:cNvPr id="108" name="Google Shape;108;p2"/>
          <p:cNvPicPr preferRelativeResize="0"/>
          <p:nvPr/>
        </p:nvPicPr>
        <p:blipFill rotWithShape="1">
          <a:blip r:embed="rId5">
            <a:alphaModFix/>
          </a:blip>
          <a:srcRect/>
          <a:stretch/>
        </p:blipFill>
        <p:spPr>
          <a:xfrm>
            <a:off x="457200" y="4274620"/>
            <a:ext cx="3935507" cy="300629"/>
          </a:xfrm>
          <a:prstGeom prst="rect">
            <a:avLst/>
          </a:prstGeom>
          <a:noFill/>
          <a:ln>
            <a:noFill/>
          </a:ln>
        </p:spPr>
      </p:pic>
    </p:spTree>
    <p:extLst>
      <p:ext uri="{BB962C8B-B14F-4D97-AF65-F5344CB8AC3E}">
        <p14:creationId xmlns:p14="http://schemas.microsoft.com/office/powerpoint/2010/main" val="1979775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7"/>
        <p:cNvGrpSpPr/>
        <p:nvPr/>
      </p:nvGrpSpPr>
      <p:grpSpPr>
        <a:xfrm>
          <a:off x="0" y="0"/>
          <a:ext cx="0" cy="0"/>
          <a:chOff x="0" y="0"/>
          <a:chExt cx="0" cy="0"/>
        </a:xfrm>
      </p:grpSpPr>
      <p:sp>
        <p:nvSpPr>
          <p:cNvPr id="128" name="Google Shape;128;p4"/>
          <p:cNvSpPr txBox="1"/>
          <p:nvPr/>
        </p:nvSpPr>
        <p:spPr>
          <a:xfrm>
            <a:off x="492369" y="304800"/>
            <a:ext cx="8202596" cy="774438"/>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69904A"/>
              </a:buClr>
              <a:buSzPts val="3000"/>
              <a:buFont typeface="Encode Sans Condensed Thin"/>
              <a:buNone/>
            </a:pPr>
            <a:r>
              <a:rPr lang="en-US" sz="2800" b="1" dirty="0">
                <a:solidFill>
                  <a:srgbClr val="69904A"/>
                </a:solidFill>
                <a:latin typeface="Arial" panose="020B0604020202020204" pitchFamily="34" charset="0"/>
                <a:ea typeface="Encode Sans Condensed Thin"/>
                <a:cs typeface="Arial" panose="020B0604020202020204" pitchFamily="34" charset="0"/>
                <a:sym typeface="Encode Sans Condensed Thin"/>
              </a:rPr>
              <a:t>Implications of Probabilities</a:t>
            </a:r>
            <a:endParaRPr sz="2800" b="1" dirty="0">
              <a:latin typeface="Arial" panose="020B0604020202020204" pitchFamily="34" charset="0"/>
              <a:cs typeface="Arial" panose="020B0604020202020204" pitchFamily="34" charset="0"/>
            </a:endParaRPr>
          </a:p>
        </p:txBody>
      </p:sp>
      <p:sp>
        <p:nvSpPr>
          <p:cNvPr id="130" name="Google Shape;130;p4"/>
          <p:cNvSpPr/>
          <p:nvPr/>
        </p:nvSpPr>
        <p:spPr>
          <a:xfrm>
            <a:off x="-374051" y="4158762"/>
            <a:ext cx="9465297" cy="990248"/>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3">
            <a:alphaModFix/>
          </a:blip>
          <a:srcRect/>
          <a:stretch/>
        </p:blipFill>
        <p:spPr>
          <a:xfrm>
            <a:off x="8382000" y="4400550"/>
            <a:ext cx="448514" cy="609600"/>
          </a:xfrm>
          <a:prstGeom prst="rect">
            <a:avLst/>
          </a:prstGeom>
          <a:noFill/>
          <a:ln>
            <a:noFill/>
          </a:ln>
        </p:spPr>
      </p:pic>
      <p:graphicFrame>
        <p:nvGraphicFramePr>
          <p:cNvPr id="2" name="Chart 1">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3181113741"/>
              </p:ext>
            </p:extLst>
          </p:nvPr>
        </p:nvGraphicFramePr>
        <p:xfrm>
          <a:off x="492369" y="984738"/>
          <a:ext cx="8202596" cy="40254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6571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a:stretch/>
        </p:blipFill>
        <p:spPr>
          <a:xfrm>
            <a:off x="26725013" y="40810084"/>
            <a:ext cx="3874181" cy="1154921"/>
          </a:xfrm>
          <a:prstGeom prst="rect">
            <a:avLst/>
          </a:prstGeom>
          <a:noFill/>
          <a:ln>
            <a:noFill/>
          </a:ln>
        </p:spPr>
      </p:pic>
      <p:pic>
        <p:nvPicPr>
          <p:cNvPr id="101" name="Google Shape;101;p2"/>
          <p:cNvPicPr preferRelativeResize="0"/>
          <p:nvPr/>
        </p:nvPicPr>
        <p:blipFill rotWithShape="1">
          <a:blip r:embed="rId3">
            <a:alphaModFix/>
          </a:blip>
          <a:srcRect/>
          <a:stretch/>
        </p:blipFill>
        <p:spPr>
          <a:xfrm>
            <a:off x="26877413" y="40962484"/>
            <a:ext cx="3874181" cy="1154921"/>
          </a:xfrm>
          <a:prstGeom prst="rect">
            <a:avLst/>
          </a:prstGeom>
          <a:noFill/>
          <a:ln>
            <a:noFill/>
          </a:ln>
        </p:spPr>
      </p:pic>
      <p:pic>
        <p:nvPicPr>
          <p:cNvPr id="102" name="Google Shape;102;p2"/>
          <p:cNvPicPr preferRelativeResize="0"/>
          <p:nvPr/>
        </p:nvPicPr>
        <p:blipFill rotWithShape="1">
          <a:blip r:embed="rId3">
            <a:alphaModFix/>
          </a:blip>
          <a:srcRect/>
          <a:stretch/>
        </p:blipFill>
        <p:spPr>
          <a:xfrm>
            <a:off x="27029813" y="41114884"/>
            <a:ext cx="3874181" cy="1154921"/>
          </a:xfrm>
          <a:prstGeom prst="rect">
            <a:avLst/>
          </a:prstGeom>
          <a:noFill/>
          <a:ln>
            <a:noFill/>
          </a:ln>
        </p:spPr>
      </p:pic>
      <p:pic>
        <p:nvPicPr>
          <p:cNvPr id="103" name="Google Shape;103;p2"/>
          <p:cNvPicPr preferRelativeResize="0"/>
          <p:nvPr/>
        </p:nvPicPr>
        <p:blipFill rotWithShape="1">
          <a:blip r:embed="rId3">
            <a:alphaModFix/>
          </a:blip>
          <a:srcRect/>
          <a:stretch/>
        </p:blipFill>
        <p:spPr>
          <a:xfrm>
            <a:off x="16002000" y="17609005"/>
            <a:ext cx="13166788" cy="3925115"/>
          </a:xfrm>
          <a:prstGeom prst="rect">
            <a:avLst/>
          </a:prstGeom>
          <a:noFill/>
          <a:ln>
            <a:noFill/>
          </a:ln>
        </p:spPr>
      </p:pic>
      <p:sp>
        <p:nvSpPr>
          <p:cNvPr id="104" name="Google Shape;104;p2"/>
          <p:cNvSpPr txBox="1"/>
          <p:nvPr/>
        </p:nvSpPr>
        <p:spPr>
          <a:xfrm>
            <a:off x="367552" y="361949"/>
            <a:ext cx="8374379" cy="381521"/>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69904A"/>
              </a:buClr>
              <a:buSzPts val="3000"/>
              <a:buFont typeface="Encode Sans Condensed Thin"/>
              <a:buNone/>
            </a:pPr>
            <a:r>
              <a:rPr lang="en-US" sz="2800" b="1" dirty="0">
                <a:solidFill>
                  <a:srgbClr val="69904A"/>
                </a:solidFill>
                <a:latin typeface="Arial" panose="020B0604020202020204" pitchFamily="34" charset="0"/>
                <a:ea typeface="Encode Sans Condensed Thin"/>
                <a:cs typeface="Arial" panose="020B0604020202020204" pitchFamily="34" charset="0"/>
                <a:sym typeface="Encode Sans Condensed Thin"/>
              </a:rPr>
              <a:t>Rare Events Need Explanation</a:t>
            </a:r>
            <a:endParaRPr lang="en-US" sz="2800" b="1" dirty="0">
              <a:solidFill>
                <a:srgbClr val="69904A"/>
              </a:solidFill>
              <a:latin typeface="Arial" panose="020B0604020202020204" pitchFamily="34" charset="0"/>
              <a:cs typeface="Arial" panose="020B0604020202020204" pitchFamily="34" charset="0"/>
            </a:endParaRPr>
          </a:p>
        </p:txBody>
      </p:sp>
      <p:sp>
        <p:nvSpPr>
          <p:cNvPr id="105" name="Google Shape;105;p2"/>
          <p:cNvSpPr txBox="1"/>
          <p:nvPr/>
        </p:nvSpPr>
        <p:spPr>
          <a:xfrm>
            <a:off x="367552" y="832757"/>
            <a:ext cx="8374379" cy="325623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tx1"/>
              </a:buClr>
              <a:buSzPts val="1800"/>
            </a:pPr>
            <a:r>
              <a:rPr lang="en-US" sz="2000" b="1" i="1" dirty="0">
                <a:latin typeface="Baguet Script" panose="00000500000000000000" pitchFamily="2" charset="0"/>
                <a:ea typeface="Calibri" panose="020F0502020204030204" pitchFamily="34" charset="0"/>
              </a:rPr>
              <a:t>Example:</a:t>
            </a:r>
            <a:endParaRPr lang="en-US" sz="2000" b="1" i="1" dirty="0">
              <a:effectLst/>
              <a:latin typeface="Baguet Script" panose="00000500000000000000" pitchFamily="2" charset="0"/>
              <a:ea typeface="Calibri" panose="020F0502020204030204" pitchFamily="34" charset="0"/>
            </a:endParaRPr>
          </a:p>
          <a:p>
            <a:pPr marL="342900" marR="0" lvl="0" indent="-342900" algn="l" rtl="0">
              <a:spcBef>
                <a:spcPts val="0"/>
              </a:spcBef>
              <a:spcAft>
                <a:spcPts val="0"/>
              </a:spcAft>
              <a:buClr>
                <a:schemeClr val="tx1"/>
              </a:buClr>
              <a:buSzPts val="1800"/>
              <a:buFont typeface="Arial" panose="020B0604020202020204" pitchFamily="34" charset="0"/>
              <a:buChar char="•"/>
            </a:pPr>
            <a:r>
              <a:rPr lang="en-US" sz="2000" dirty="0">
                <a:effectLst/>
                <a:latin typeface="Arial" panose="020B0604020202020204" pitchFamily="34" charset="0"/>
                <a:ea typeface="Calibri" panose="020F0502020204030204" pitchFamily="34" charset="0"/>
              </a:rPr>
              <a:t>“Plastic wrap, tarps and sheeting” show 7 incidents. </a:t>
            </a:r>
            <a:r>
              <a:rPr lang="en-US" sz="2000" b="1" dirty="0">
                <a:effectLst/>
                <a:latin typeface="Arial" panose="020B0604020202020204" pitchFamily="34" charset="0"/>
                <a:ea typeface="Calibri" panose="020F0502020204030204" pitchFamily="34" charset="0"/>
              </a:rPr>
              <a:t>How?</a:t>
            </a:r>
          </a:p>
          <a:p>
            <a:pPr marL="342900" marR="0" lvl="0" indent="-342900" algn="l" rtl="0">
              <a:spcBef>
                <a:spcPts val="0"/>
              </a:spcBef>
              <a:spcAft>
                <a:spcPts val="0"/>
              </a:spcAft>
              <a:buClr>
                <a:schemeClr val="tx1"/>
              </a:buClr>
              <a:buSzPts val="1800"/>
              <a:buFont typeface="Arial" panose="020B0604020202020204" pitchFamily="34" charset="0"/>
              <a:buChar char="•"/>
            </a:pPr>
            <a:r>
              <a:rPr lang="en-US" sz="2000" dirty="0">
                <a:effectLst/>
                <a:latin typeface="Arial" panose="020B0604020202020204" pitchFamily="34" charset="0"/>
                <a:ea typeface="Calibri" panose="020F0502020204030204" pitchFamily="34" charset="0"/>
              </a:rPr>
              <a:t>“Bakers sliced” by a “knife” - </a:t>
            </a:r>
            <a:r>
              <a:rPr lang="en-US" sz="2000" b="1" dirty="0">
                <a:effectLst/>
                <a:latin typeface="Arial" panose="020B0604020202020204" pitchFamily="34" charset="0"/>
                <a:ea typeface="Calibri" panose="020F0502020204030204" pitchFamily="34" charset="0"/>
              </a:rPr>
              <a:t>In logging incidents?</a:t>
            </a:r>
          </a:p>
          <a:p>
            <a:pPr marL="342900" marR="0" lvl="0" indent="-342900" algn="l" rtl="0">
              <a:spcBef>
                <a:spcPts val="0"/>
              </a:spcBef>
              <a:spcAft>
                <a:spcPts val="0"/>
              </a:spcAft>
              <a:buClr>
                <a:schemeClr val="tx1"/>
              </a:buClr>
              <a:buSzPts val="1800"/>
              <a:buFont typeface="Arial" panose="020B0604020202020204" pitchFamily="34" charset="0"/>
              <a:buChar char="•"/>
            </a:pPr>
            <a:r>
              <a:rPr lang="en-US" sz="2000" dirty="0">
                <a:effectLst/>
                <a:latin typeface="Arial" panose="020B0604020202020204" pitchFamily="34" charset="0"/>
                <a:ea typeface="Calibri" panose="020F0502020204030204" pitchFamily="34" charset="0"/>
              </a:rPr>
              <a:t>Managers have safe positions, being “shot by coworker” and events describing “hitting, beating, kicking, shoving” by co-worker isn’t safe. </a:t>
            </a:r>
            <a:r>
              <a:rPr lang="en-US" sz="2000" b="1" dirty="0">
                <a:effectLst/>
                <a:latin typeface="Arial" panose="020B0604020202020204" pitchFamily="34" charset="0"/>
                <a:ea typeface="Calibri" panose="020F0502020204030204" pitchFamily="34" charset="0"/>
              </a:rPr>
              <a:t>Is this our workforce?</a:t>
            </a:r>
          </a:p>
          <a:p>
            <a:pPr marL="342900" marR="0" indent="-342900">
              <a:lnSpc>
                <a:spcPct val="107000"/>
              </a:lnSpc>
              <a:spcBef>
                <a:spcPts val="0"/>
              </a:spcBef>
              <a:spcAft>
                <a:spcPts val="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a:t>
            </a:r>
            <a:r>
              <a:rPr lang="en-US" sz="2000" kern="100" dirty="0">
                <a:latin typeface="Arial" panose="020B0604020202020204" pitchFamily="34" charset="0"/>
                <a:ea typeface="Calibri" panose="020F0502020204030204" pitchFamily="34" charset="0"/>
                <a:cs typeface="Times New Roman" panose="02020603050405020304" pitchFamily="18" charset="0"/>
              </a:rPr>
              <a:t>H</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eat stroke” and “heat syncope/sickness” Oregon has stiff regulations in all industries for costly &amp; impractical compliance.  </a:t>
            </a:r>
          </a:p>
          <a:p>
            <a:pPr marL="342900" marR="0" indent="-342900">
              <a:lnSpc>
                <a:spcPct val="107000"/>
              </a:lnSpc>
              <a:spcBef>
                <a:spcPts val="0"/>
              </a:spcBef>
              <a:spcAft>
                <a:spcPts val="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a:t>
            </a:r>
            <a:r>
              <a:rPr lang="en-US" sz="2000" kern="100" dirty="0">
                <a:latin typeface="Arial" panose="020B0604020202020204" pitchFamily="34" charset="0"/>
                <a:ea typeface="Calibri" panose="020F0502020204030204" pitchFamily="34" charset="0"/>
                <a:cs typeface="Times New Roman" panose="02020603050405020304" pitchFamily="18" charset="0"/>
              </a:rPr>
              <a:t>H</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ypothermia” w/”cause” of “cold environment” show 2 incidents in data.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6" name="Google Shape;106;p2"/>
          <p:cNvPicPr preferRelativeResize="0"/>
          <p:nvPr/>
        </p:nvPicPr>
        <p:blipFill rotWithShape="1">
          <a:blip r:embed="rId4">
            <a:alphaModFix/>
          </a:blip>
          <a:srcRect/>
          <a:stretch/>
        </p:blipFill>
        <p:spPr>
          <a:xfrm>
            <a:off x="5043921" y="4068318"/>
            <a:ext cx="3270153" cy="713232"/>
          </a:xfrm>
          <a:prstGeom prst="rect">
            <a:avLst/>
          </a:prstGeom>
          <a:noFill/>
          <a:ln>
            <a:noFill/>
          </a:ln>
        </p:spPr>
      </p:pic>
      <p:sp>
        <p:nvSpPr>
          <p:cNvPr id="107" name="Google Shape;107;p2"/>
          <p:cNvSpPr/>
          <p:nvPr/>
        </p:nvSpPr>
        <p:spPr>
          <a:xfrm>
            <a:off x="-213547" y="3961609"/>
            <a:ext cx="9626223" cy="101097"/>
          </a:xfrm>
          <a:prstGeom prst="rect">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4B2E83"/>
              </a:solidFill>
              <a:latin typeface="Calibri"/>
              <a:ea typeface="Calibri"/>
              <a:cs typeface="Calibri"/>
              <a:sym typeface="Calibri"/>
            </a:endParaRPr>
          </a:p>
        </p:txBody>
      </p:sp>
      <p:pic>
        <p:nvPicPr>
          <p:cNvPr id="108" name="Google Shape;108;p2"/>
          <p:cNvPicPr preferRelativeResize="0"/>
          <p:nvPr/>
        </p:nvPicPr>
        <p:blipFill rotWithShape="1">
          <a:blip r:embed="rId5">
            <a:alphaModFix/>
          </a:blip>
          <a:srcRect/>
          <a:stretch/>
        </p:blipFill>
        <p:spPr>
          <a:xfrm>
            <a:off x="457200" y="4274620"/>
            <a:ext cx="3935507" cy="300629"/>
          </a:xfrm>
          <a:prstGeom prst="rect">
            <a:avLst/>
          </a:prstGeom>
          <a:noFill/>
          <a:ln>
            <a:noFill/>
          </a:ln>
        </p:spPr>
      </p:pic>
    </p:spTree>
    <p:extLst>
      <p:ext uri="{BB962C8B-B14F-4D97-AF65-F5344CB8AC3E}">
        <p14:creationId xmlns:p14="http://schemas.microsoft.com/office/powerpoint/2010/main" val="281301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7"/>
        <p:cNvGrpSpPr/>
        <p:nvPr/>
      </p:nvGrpSpPr>
      <p:grpSpPr>
        <a:xfrm>
          <a:off x="0" y="0"/>
          <a:ext cx="0" cy="0"/>
          <a:chOff x="0" y="0"/>
          <a:chExt cx="0" cy="0"/>
        </a:xfrm>
      </p:grpSpPr>
      <p:sp>
        <p:nvSpPr>
          <p:cNvPr id="128" name="Google Shape;128;p4"/>
          <p:cNvSpPr txBox="1"/>
          <p:nvPr/>
        </p:nvSpPr>
        <p:spPr>
          <a:xfrm>
            <a:off x="473528" y="292100"/>
            <a:ext cx="8454571" cy="883557"/>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rgbClr val="69904A"/>
              </a:buClr>
              <a:buSzPts val="3000"/>
              <a:buFont typeface="Encode Sans Condensed Thin"/>
              <a:buNone/>
            </a:pPr>
            <a:r>
              <a:rPr lang="en-US" sz="2400" b="1" dirty="0">
                <a:solidFill>
                  <a:srgbClr val="69904A"/>
                </a:solidFill>
                <a:effectLst/>
                <a:latin typeface="Calibri" panose="020F0502020204030204" pitchFamily="34" charset="0"/>
                <a:ea typeface="Calibri" panose="020F0502020204030204" pitchFamily="34" charset="0"/>
                <a:cs typeface="Calibri" panose="020F0502020204030204" pitchFamily="34" charset="0"/>
              </a:rPr>
              <a:t>2005 To 2014 Claims Rates Were 46.4/100FTE In Non-Mechanized Logging Versus  6.7/100FTE  (Bonauto, et al, 2019)</a:t>
            </a:r>
            <a:endParaRPr lang="en-US" sz="1800" b="1" dirty="0">
              <a:solidFill>
                <a:srgbClr val="69904A"/>
              </a:solidFill>
              <a:latin typeface="Calibri" panose="020F0502020204030204" pitchFamily="34" charset="0"/>
              <a:cs typeface="Calibri" panose="020F0502020204030204" pitchFamily="34" charset="0"/>
            </a:endParaRPr>
          </a:p>
        </p:txBody>
      </p:sp>
      <p:graphicFrame>
        <p:nvGraphicFramePr>
          <p:cNvPr id="4" name="Chart 3">
            <a:extLst>
              <a:ext uri="{FF2B5EF4-FFF2-40B4-BE49-F238E27FC236}">
                <a16:creationId xmlns:a16="http://schemas.microsoft.com/office/drawing/2014/main" id="{CF02FF5E-5E0B-BD83-F0F7-270CBE931548}"/>
              </a:ext>
            </a:extLst>
          </p:cNvPr>
          <p:cNvGraphicFramePr>
            <a:graphicFrameLocks/>
          </p:cNvGraphicFramePr>
          <p:nvPr>
            <p:extLst>
              <p:ext uri="{D42A27DB-BD31-4B8C-83A1-F6EECF244321}">
                <p14:modId xmlns:p14="http://schemas.microsoft.com/office/powerpoint/2010/main" val="702692646"/>
              </p:ext>
            </p:extLst>
          </p:nvPr>
        </p:nvGraphicFramePr>
        <p:xfrm>
          <a:off x="190500" y="1498600"/>
          <a:ext cx="8648700" cy="3352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0384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7"/>
        <p:cNvGrpSpPr/>
        <p:nvPr/>
      </p:nvGrpSpPr>
      <p:grpSpPr>
        <a:xfrm>
          <a:off x="0" y="0"/>
          <a:ext cx="0" cy="0"/>
          <a:chOff x="0" y="0"/>
          <a:chExt cx="0" cy="0"/>
        </a:xfrm>
      </p:grpSpPr>
      <p:sp>
        <p:nvSpPr>
          <p:cNvPr id="128" name="Google Shape;128;p4"/>
          <p:cNvSpPr txBox="1"/>
          <p:nvPr/>
        </p:nvSpPr>
        <p:spPr>
          <a:xfrm>
            <a:off x="571500" y="236764"/>
            <a:ext cx="7976507" cy="84092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rgbClr val="69904A"/>
              </a:buClr>
              <a:buSzPts val="3000"/>
              <a:buFont typeface="Encode Sans Condensed Thin"/>
              <a:buNone/>
            </a:pPr>
            <a:r>
              <a:rPr lang="en-US" sz="2400" b="1" dirty="0">
                <a:solidFill>
                  <a:srgbClr val="69904A"/>
                </a:solidFill>
                <a:effectLst/>
                <a:latin typeface="Calibri" panose="020F0502020204030204" pitchFamily="34" charset="0"/>
                <a:ea typeface="Calibri" panose="020F0502020204030204" pitchFamily="34" charset="0"/>
                <a:cs typeface="Calibri" panose="020F0502020204030204" pitchFamily="34" charset="0"/>
              </a:rPr>
              <a:t>No Difference Between Age Groups of Loggers: Younger Loggers Have More Accidents Than Older Loggers</a:t>
            </a:r>
            <a:endParaRPr lang="en-US" sz="2400" b="1" dirty="0">
              <a:solidFill>
                <a:srgbClr val="69904A"/>
              </a:solidFill>
              <a:latin typeface="Calibri" panose="020F0502020204030204" pitchFamily="34" charset="0"/>
              <a:cs typeface="Calibri" panose="020F0502020204030204" pitchFamily="34" charset="0"/>
            </a:endParaRPr>
          </a:p>
        </p:txBody>
      </p:sp>
      <p:graphicFrame>
        <p:nvGraphicFramePr>
          <p:cNvPr id="3" name="Chart 2">
            <a:extLst>
              <a:ext uri="{FF2B5EF4-FFF2-40B4-BE49-F238E27FC236}">
                <a16:creationId xmlns:a16="http://schemas.microsoft.com/office/drawing/2014/main" id="{00000000-0008-0000-0000-00000B000000}"/>
              </a:ext>
            </a:extLst>
          </p:cNvPr>
          <p:cNvGraphicFramePr>
            <a:graphicFrameLocks/>
          </p:cNvGraphicFramePr>
          <p:nvPr>
            <p:extLst>
              <p:ext uri="{D42A27DB-BD31-4B8C-83A1-F6EECF244321}">
                <p14:modId xmlns:p14="http://schemas.microsoft.com/office/powerpoint/2010/main" val="3667074361"/>
              </p:ext>
            </p:extLst>
          </p:nvPr>
        </p:nvGraphicFramePr>
        <p:xfrm>
          <a:off x="677636" y="1281792"/>
          <a:ext cx="7870371" cy="37528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0062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p:nvPr/>
        </p:nvSpPr>
        <p:spPr>
          <a:xfrm>
            <a:off x="359229" y="209289"/>
            <a:ext cx="8482691" cy="939800"/>
          </a:xfrm>
          <a:prstGeom prst="rect">
            <a:avLst/>
          </a:prstGeom>
          <a:solidFill>
            <a:schemeClr val="bg1"/>
          </a:solidFill>
          <a:ln>
            <a:noFill/>
          </a:ln>
        </p:spPr>
        <p:txBody>
          <a:bodyPr spcFirstLastPara="1" wrap="square" lIns="68575" tIns="34275" rIns="68575" bIns="34275" anchor="ctr" anchorCtr="0">
            <a:noAutofit/>
          </a:bodyPr>
          <a:lstStyle/>
          <a:p>
            <a:pPr>
              <a:buClr>
                <a:srgbClr val="69904A"/>
              </a:buClr>
              <a:buSzPts val="3000"/>
            </a:pPr>
            <a:r>
              <a:rPr lang="en-US" sz="2400" b="1" kern="100" dirty="0">
                <a:solidFill>
                  <a:srgbClr val="69904A"/>
                </a:solidFill>
                <a:effectLst/>
                <a:latin typeface="Calibri" panose="020F0502020204030204" pitchFamily="34" charset="0"/>
                <a:ea typeface="Calibri" panose="020F0502020204030204" pitchFamily="34" charset="0"/>
                <a:cs typeface="Calibri" panose="020F0502020204030204" pitchFamily="34" charset="0"/>
              </a:rPr>
              <a:t>No Difference Between Accidents of Experienced/ Inexperienced Loggers: Inexperienced Loggers Have More Accidents</a:t>
            </a:r>
          </a:p>
        </p:txBody>
      </p:sp>
      <p:graphicFrame>
        <p:nvGraphicFramePr>
          <p:cNvPr id="2" name="Chart 1">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1865305047"/>
              </p:ext>
            </p:extLst>
          </p:nvPr>
        </p:nvGraphicFramePr>
        <p:xfrm>
          <a:off x="481692" y="1149088"/>
          <a:ext cx="8172451" cy="37851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0792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7"/>
        <p:cNvGrpSpPr/>
        <p:nvPr/>
      </p:nvGrpSpPr>
      <p:grpSpPr>
        <a:xfrm>
          <a:off x="0" y="0"/>
          <a:ext cx="0" cy="0"/>
          <a:chOff x="0" y="0"/>
          <a:chExt cx="0" cy="0"/>
        </a:xfrm>
      </p:grpSpPr>
      <p:sp>
        <p:nvSpPr>
          <p:cNvPr id="128" name="Google Shape;128;p4"/>
          <p:cNvSpPr txBox="1"/>
          <p:nvPr/>
        </p:nvSpPr>
        <p:spPr>
          <a:xfrm>
            <a:off x="473528" y="292100"/>
            <a:ext cx="8454571" cy="883557"/>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rgbClr val="69904A"/>
              </a:buClr>
              <a:buSzPts val="3000"/>
              <a:buFont typeface="Encode Sans Condensed Thin"/>
              <a:buNone/>
            </a:pPr>
            <a:r>
              <a:rPr lang="en-US" sz="2400" b="1" dirty="0">
                <a:solidFill>
                  <a:srgbClr val="69904A"/>
                </a:solidFill>
                <a:effectLst/>
                <a:latin typeface="Calibri" panose="020F0502020204030204" pitchFamily="34" charset="0"/>
                <a:ea typeface="Calibri" panose="020F0502020204030204" pitchFamily="34" charset="0"/>
                <a:cs typeface="Calibri" panose="020F0502020204030204" pitchFamily="34" charset="0"/>
              </a:rPr>
              <a:t>2005 To 2014 Claims Rates Were 46.4/100FTE In Non-Mechanized Logging Versus  6.7/100FTE  (Bonauto, et al, 2019)</a:t>
            </a:r>
            <a:endParaRPr lang="en-US" sz="1800" b="1" dirty="0">
              <a:solidFill>
                <a:srgbClr val="69904A"/>
              </a:solidFill>
              <a:latin typeface="Calibri" panose="020F0502020204030204" pitchFamily="34" charset="0"/>
              <a:cs typeface="Calibri" panose="020F0502020204030204" pitchFamily="34" charset="0"/>
            </a:endParaRPr>
          </a:p>
        </p:txBody>
      </p:sp>
      <p:graphicFrame>
        <p:nvGraphicFramePr>
          <p:cNvPr id="4" name="Chart 3">
            <a:extLst>
              <a:ext uri="{FF2B5EF4-FFF2-40B4-BE49-F238E27FC236}">
                <a16:creationId xmlns:a16="http://schemas.microsoft.com/office/drawing/2014/main" id="{CF02FF5E-5E0B-BD83-F0F7-270CBE931548}"/>
              </a:ext>
            </a:extLst>
          </p:cNvPr>
          <p:cNvGraphicFramePr>
            <a:graphicFrameLocks/>
          </p:cNvGraphicFramePr>
          <p:nvPr/>
        </p:nvGraphicFramePr>
        <p:xfrm>
          <a:off x="190500" y="1498600"/>
          <a:ext cx="8648700" cy="3352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3004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7"/>
        <p:cNvGrpSpPr/>
        <p:nvPr/>
      </p:nvGrpSpPr>
      <p:grpSpPr>
        <a:xfrm>
          <a:off x="0" y="0"/>
          <a:ext cx="0" cy="0"/>
          <a:chOff x="0" y="0"/>
          <a:chExt cx="0" cy="0"/>
        </a:xfrm>
      </p:grpSpPr>
      <p:sp>
        <p:nvSpPr>
          <p:cNvPr id="128" name="Google Shape;128;p4"/>
          <p:cNvSpPr txBox="1"/>
          <p:nvPr/>
        </p:nvSpPr>
        <p:spPr>
          <a:xfrm>
            <a:off x="1" y="1"/>
            <a:ext cx="9144000" cy="876300"/>
          </a:xfrm>
          <a:prstGeom prst="rect">
            <a:avLst/>
          </a:prstGeom>
          <a:noFill/>
          <a:ln>
            <a:noFill/>
          </a:ln>
        </p:spPr>
        <p:txBody>
          <a:bodyPr spcFirstLastPara="1" wrap="square" lIns="68575" tIns="34275" rIns="68575" bIns="34275" anchor="ctr" anchorCtr="0">
            <a:noAutofit/>
          </a:bodyPr>
          <a:lstStyle/>
          <a:p>
            <a:pPr algn="ctr">
              <a:buClr>
                <a:srgbClr val="69904A"/>
              </a:buClr>
              <a:buSzPts val="3000"/>
            </a:pPr>
            <a:r>
              <a:rPr lang="en-US" sz="2800" b="1" kern="100" dirty="0">
                <a:solidFill>
                  <a:srgbClr val="69904A"/>
                </a:solidFill>
                <a:effectLst/>
                <a:latin typeface="Calibri" panose="020F0502020204030204" pitchFamily="34" charset="0"/>
                <a:ea typeface="Calibri" panose="020F0502020204030204" pitchFamily="34" charset="0"/>
                <a:cs typeface="Calibri" panose="020F0502020204030204" pitchFamily="34" charset="0"/>
              </a:rPr>
              <a:t>DOES THE RESEARCHER’S PERSPECTIVE </a:t>
            </a:r>
          </a:p>
          <a:p>
            <a:pPr algn="ctr">
              <a:buClr>
                <a:srgbClr val="69904A"/>
              </a:buClr>
              <a:buSzPts val="3000"/>
            </a:pPr>
            <a:r>
              <a:rPr lang="en-US" sz="2800" b="1" kern="100" dirty="0">
                <a:solidFill>
                  <a:srgbClr val="69904A"/>
                </a:solidFill>
                <a:effectLst/>
                <a:latin typeface="Calibri" panose="020F0502020204030204" pitchFamily="34" charset="0"/>
                <a:ea typeface="Calibri" panose="020F0502020204030204" pitchFamily="34" charset="0"/>
                <a:cs typeface="Calibri" panose="020F0502020204030204" pitchFamily="34" charset="0"/>
              </a:rPr>
              <a:t>INFLUENCE ACCIDENT ANALYSIS?</a:t>
            </a:r>
          </a:p>
        </p:txBody>
      </p:sp>
      <p:pic>
        <p:nvPicPr>
          <p:cNvPr id="2" name="Picture 2">
            <a:extLst>
              <a:ext uri="{FF2B5EF4-FFF2-40B4-BE49-F238E27FC236}">
                <a16:creationId xmlns:a16="http://schemas.microsoft.com/office/drawing/2014/main" id="{E76E0468-90DF-614C-38E4-A278FE8C3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585" y="876300"/>
            <a:ext cx="5918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650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a:stretch/>
        </p:blipFill>
        <p:spPr>
          <a:xfrm>
            <a:off x="26725013" y="40810084"/>
            <a:ext cx="3874181" cy="1154921"/>
          </a:xfrm>
          <a:prstGeom prst="rect">
            <a:avLst/>
          </a:prstGeom>
          <a:noFill/>
          <a:ln>
            <a:noFill/>
          </a:ln>
        </p:spPr>
      </p:pic>
      <p:pic>
        <p:nvPicPr>
          <p:cNvPr id="101" name="Google Shape;101;p2"/>
          <p:cNvPicPr preferRelativeResize="0"/>
          <p:nvPr/>
        </p:nvPicPr>
        <p:blipFill rotWithShape="1">
          <a:blip r:embed="rId3">
            <a:alphaModFix/>
          </a:blip>
          <a:srcRect/>
          <a:stretch/>
        </p:blipFill>
        <p:spPr>
          <a:xfrm>
            <a:off x="26877413" y="40962484"/>
            <a:ext cx="3874181" cy="1154921"/>
          </a:xfrm>
          <a:prstGeom prst="rect">
            <a:avLst/>
          </a:prstGeom>
          <a:noFill/>
          <a:ln>
            <a:noFill/>
          </a:ln>
        </p:spPr>
      </p:pic>
      <p:pic>
        <p:nvPicPr>
          <p:cNvPr id="102" name="Google Shape;102;p2"/>
          <p:cNvPicPr preferRelativeResize="0"/>
          <p:nvPr/>
        </p:nvPicPr>
        <p:blipFill rotWithShape="1">
          <a:blip r:embed="rId3">
            <a:alphaModFix/>
          </a:blip>
          <a:srcRect/>
          <a:stretch/>
        </p:blipFill>
        <p:spPr>
          <a:xfrm>
            <a:off x="27029813" y="41114884"/>
            <a:ext cx="3874181" cy="1154921"/>
          </a:xfrm>
          <a:prstGeom prst="rect">
            <a:avLst/>
          </a:prstGeom>
          <a:noFill/>
          <a:ln>
            <a:noFill/>
          </a:ln>
        </p:spPr>
      </p:pic>
      <p:pic>
        <p:nvPicPr>
          <p:cNvPr id="103" name="Google Shape;103;p2"/>
          <p:cNvPicPr preferRelativeResize="0"/>
          <p:nvPr/>
        </p:nvPicPr>
        <p:blipFill rotWithShape="1">
          <a:blip r:embed="rId3">
            <a:alphaModFix/>
          </a:blip>
          <a:srcRect/>
          <a:stretch/>
        </p:blipFill>
        <p:spPr>
          <a:xfrm>
            <a:off x="16002000" y="17609005"/>
            <a:ext cx="13166788" cy="3925115"/>
          </a:xfrm>
          <a:prstGeom prst="rect">
            <a:avLst/>
          </a:prstGeom>
          <a:noFill/>
          <a:ln>
            <a:noFill/>
          </a:ln>
        </p:spPr>
      </p:pic>
      <p:sp>
        <p:nvSpPr>
          <p:cNvPr id="104" name="Google Shape;104;p2"/>
          <p:cNvSpPr txBox="1"/>
          <p:nvPr/>
        </p:nvSpPr>
        <p:spPr>
          <a:xfrm>
            <a:off x="457200" y="246002"/>
            <a:ext cx="8199120" cy="4572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69904A"/>
              </a:buClr>
              <a:buSzPts val="2800"/>
              <a:buFont typeface="Encode Sans Condensed Thin"/>
              <a:buNone/>
            </a:pPr>
            <a:r>
              <a:rPr lang="en-US" sz="2800" b="1" dirty="0">
                <a:solidFill>
                  <a:srgbClr val="69904A"/>
                </a:solidFill>
                <a:latin typeface="Arial" panose="020B0604020202020204" pitchFamily="34" charset="0"/>
                <a:ea typeface="Encode Sans Condensed Thin"/>
                <a:cs typeface="Arial" panose="020B0604020202020204" pitchFamily="34" charset="0"/>
                <a:sym typeface="Encode Sans Condensed Thin"/>
              </a:rPr>
              <a:t>Introduction</a:t>
            </a:r>
            <a:endParaRPr lang="en-US" b="1" dirty="0">
              <a:latin typeface="Arial" panose="020B0604020202020204" pitchFamily="34" charset="0"/>
              <a:cs typeface="Arial" panose="020B0604020202020204" pitchFamily="34" charset="0"/>
            </a:endParaRPr>
          </a:p>
        </p:txBody>
      </p:sp>
      <p:sp>
        <p:nvSpPr>
          <p:cNvPr id="105" name="Google Shape;105;p2"/>
          <p:cNvSpPr txBox="1"/>
          <p:nvPr/>
        </p:nvSpPr>
        <p:spPr>
          <a:xfrm>
            <a:off x="457200" y="957388"/>
            <a:ext cx="8275320" cy="246217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Arial" panose="020B0604020202020204" pitchFamily="34" charset="0"/>
              <a:buChar char="•"/>
            </a:pPr>
            <a:r>
              <a:rPr lang="en-US" sz="2200" dirty="0">
                <a:solidFill>
                  <a:schemeClr val="tx1"/>
                </a:solidFill>
                <a:effectLst/>
                <a:latin typeface="Arial" panose="020B0604020202020204" pitchFamily="34" charset="0"/>
                <a:ea typeface="Calibri" panose="020F0502020204030204" pitchFamily="34" charset="0"/>
              </a:rPr>
              <a:t>Logging accidents result from behaviors and conditions </a:t>
            </a:r>
          </a:p>
          <a:p>
            <a:pPr marL="342900" marR="0" lvl="0" indent="-342900" algn="l" rtl="0">
              <a:spcBef>
                <a:spcPts val="0"/>
              </a:spcBef>
              <a:spcAft>
                <a:spcPts val="0"/>
              </a:spcAft>
              <a:buFont typeface="Arial" panose="020B0604020202020204" pitchFamily="34" charset="0"/>
              <a:buChar char="•"/>
            </a:pPr>
            <a:r>
              <a:rPr lang="en-US" sz="2200" dirty="0">
                <a:solidFill>
                  <a:schemeClr val="tx1"/>
                </a:solidFill>
                <a:effectLst/>
                <a:latin typeface="Arial" panose="020B0604020202020204" pitchFamily="34" charset="0"/>
                <a:ea typeface="Calibri" panose="020F0502020204030204" pitchFamily="34" charset="0"/>
              </a:rPr>
              <a:t>Data on logging accidents show results, attributes, and trends not necessarily the cause </a:t>
            </a:r>
          </a:p>
          <a:p>
            <a:pPr marL="342900" marR="0" lvl="0" indent="-342900" algn="l" rtl="0">
              <a:spcBef>
                <a:spcPts val="0"/>
              </a:spcBef>
              <a:spcAft>
                <a:spcPts val="0"/>
              </a:spcAft>
              <a:buFont typeface="Arial" panose="020B0604020202020204" pitchFamily="34" charset="0"/>
              <a:buChar char="•"/>
            </a:pPr>
            <a:r>
              <a:rPr lang="en-US" sz="2200" dirty="0">
                <a:solidFill>
                  <a:schemeClr val="tx1"/>
                </a:solidFill>
                <a:effectLst/>
                <a:latin typeface="Arial" panose="020B0604020202020204" pitchFamily="34" charset="0"/>
                <a:ea typeface="Calibri" panose="020F0502020204030204" pitchFamily="34" charset="0"/>
              </a:rPr>
              <a:t>Data are reviewed on ten years of 2,207 accepted claims by Oregon’s Workers Compensation system </a:t>
            </a:r>
          </a:p>
          <a:p>
            <a:pPr marL="342900" marR="0" lvl="0" indent="-342900" algn="l" rtl="0">
              <a:spcBef>
                <a:spcPts val="0"/>
              </a:spcBef>
              <a:spcAft>
                <a:spcPts val="0"/>
              </a:spcAft>
              <a:buFont typeface="Arial" panose="020B0604020202020204" pitchFamily="34" charset="0"/>
              <a:buChar char="•"/>
            </a:pPr>
            <a:r>
              <a:rPr lang="en-US" sz="2200" dirty="0">
                <a:solidFill>
                  <a:schemeClr val="tx1"/>
                </a:solidFill>
                <a:effectLst/>
                <a:latin typeface="Arial" panose="020B0604020202020204" pitchFamily="34" charset="0"/>
                <a:ea typeface="Calibri" panose="020F0502020204030204" pitchFamily="34" charset="0"/>
              </a:rPr>
              <a:t>Accidents are predictable and probabilistic</a:t>
            </a:r>
          </a:p>
          <a:p>
            <a:pPr marL="342900" marR="0" lvl="0" indent="-342900" algn="l" rtl="0">
              <a:spcBef>
                <a:spcPts val="0"/>
              </a:spcBef>
              <a:spcAft>
                <a:spcPts val="0"/>
              </a:spcAft>
              <a:buFont typeface="Arial" panose="020B0604020202020204" pitchFamily="34" charset="0"/>
              <a:buChar char="•"/>
            </a:pPr>
            <a:r>
              <a:rPr lang="en-US" sz="2200" dirty="0">
                <a:solidFill>
                  <a:schemeClr val="tx1"/>
                </a:solidFill>
                <a:latin typeface="Arial" panose="020B0604020202020204" pitchFamily="34" charset="0"/>
                <a:ea typeface="Calibri" panose="020F0502020204030204" pitchFamily="34" charset="0"/>
              </a:rPr>
              <a:t>D</a:t>
            </a:r>
            <a:r>
              <a:rPr lang="en-US" sz="2200" dirty="0">
                <a:solidFill>
                  <a:schemeClr val="tx1"/>
                </a:solidFill>
                <a:effectLst/>
                <a:latin typeface="Arial" panose="020B0604020202020204" pitchFamily="34" charset="0"/>
                <a:ea typeface="Calibri" panose="020F0502020204030204" pitchFamily="34" charset="0"/>
              </a:rPr>
              <a:t>ata with perspectives gives interesting insights </a:t>
            </a:r>
            <a:endParaRPr lang="en-US" sz="2200" dirty="0">
              <a:solidFill>
                <a:schemeClr val="tx1"/>
              </a:solidFill>
              <a:latin typeface="Arial" panose="020B0604020202020204" pitchFamily="34" charset="0"/>
            </a:endParaRPr>
          </a:p>
        </p:txBody>
      </p:sp>
      <p:pic>
        <p:nvPicPr>
          <p:cNvPr id="106" name="Google Shape;106;p2"/>
          <p:cNvPicPr preferRelativeResize="0"/>
          <p:nvPr/>
        </p:nvPicPr>
        <p:blipFill rotWithShape="1">
          <a:blip r:embed="rId4">
            <a:alphaModFix/>
          </a:blip>
          <a:srcRect/>
          <a:stretch/>
        </p:blipFill>
        <p:spPr>
          <a:xfrm>
            <a:off x="5043921" y="4068318"/>
            <a:ext cx="3270153" cy="713232"/>
          </a:xfrm>
          <a:prstGeom prst="rect">
            <a:avLst/>
          </a:prstGeom>
          <a:noFill/>
          <a:ln>
            <a:noFill/>
          </a:ln>
        </p:spPr>
      </p:pic>
      <p:sp>
        <p:nvSpPr>
          <p:cNvPr id="107" name="Google Shape;107;p2"/>
          <p:cNvSpPr/>
          <p:nvPr/>
        </p:nvSpPr>
        <p:spPr>
          <a:xfrm>
            <a:off x="-176611" y="3763162"/>
            <a:ext cx="9626223" cy="101097"/>
          </a:xfrm>
          <a:prstGeom prst="rect">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4B2E83"/>
              </a:solidFill>
              <a:latin typeface="Calibri"/>
              <a:ea typeface="Calibri"/>
              <a:cs typeface="Calibri"/>
              <a:sym typeface="Calibri"/>
            </a:endParaRPr>
          </a:p>
        </p:txBody>
      </p:sp>
      <p:pic>
        <p:nvPicPr>
          <p:cNvPr id="108" name="Google Shape;108;p2"/>
          <p:cNvPicPr preferRelativeResize="0"/>
          <p:nvPr/>
        </p:nvPicPr>
        <p:blipFill rotWithShape="1">
          <a:blip r:embed="rId5">
            <a:alphaModFix/>
          </a:blip>
          <a:srcRect/>
          <a:stretch/>
        </p:blipFill>
        <p:spPr>
          <a:xfrm>
            <a:off x="457200" y="4274620"/>
            <a:ext cx="3935507" cy="3006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p:nvPr/>
        </p:nvSpPr>
        <p:spPr>
          <a:xfrm>
            <a:off x="149185" y="179614"/>
            <a:ext cx="8766215" cy="709385"/>
          </a:xfrm>
          <a:prstGeom prst="rect">
            <a:avLst/>
          </a:prstGeom>
          <a:noFill/>
          <a:ln>
            <a:noFill/>
          </a:ln>
        </p:spPr>
        <p:txBody>
          <a:bodyPr spcFirstLastPara="1" wrap="square" lIns="68575" tIns="34275" rIns="68575" bIns="34275" anchor="ctr" anchorCtr="0">
            <a:noAutofit/>
          </a:bodyPr>
          <a:lstStyle/>
          <a:p>
            <a:pPr algn="ctr">
              <a:buClr>
                <a:srgbClr val="69904A"/>
              </a:buClr>
              <a:buSzPts val="3000"/>
            </a:pPr>
            <a:r>
              <a:rPr lang="en-US" sz="2400" b="1" kern="100" dirty="0">
                <a:solidFill>
                  <a:srgbClr val="69904A"/>
                </a:solidFill>
                <a:effectLst/>
                <a:latin typeface="+mn-lt"/>
                <a:ea typeface="Calibri" panose="020F0502020204030204" pitchFamily="34" charset="0"/>
                <a:cs typeface="Times New Roman" panose="02020603050405020304" pitchFamily="18" charset="0"/>
              </a:rPr>
              <a:t>HOW DOES THE RESEARCHER’S PERSPECTIVE INFLUENCE ACCIDENT ANALYSIS?</a:t>
            </a:r>
          </a:p>
        </p:txBody>
      </p:sp>
      <p:graphicFrame>
        <p:nvGraphicFramePr>
          <p:cNvPr id="3" name="Chart 2">
            <a:extLst>
              <a:ext uri="{FF2B5EF4-FFF2-40B4-BE49-F238E27FC236}">
                <a16:creationId xmlns:a16="http://schemas.microsoft.com/office/drawing/2014/main" id="{1F182A92-5716-6E42-104C-DB054FE53BDC}"/>
              </a:ext>
            </a:extLst>
          </p:cNvPr>
          <p:cNvGraphicFramePr>
            <a:graphicFrameLocks/>
          </p:cNvGraphicFramePr>
          <p:nvPr>
            <p:extLst>
              <p:ext uri="{D42A27DB-BD31-4B8C-83A1-F6EECF244321}">
                <p14:modId xmlns:p14="http://schemas.microsoft.com/office/powerpoint/2010/main" val="811466108"/>
              </p:ext>
            </p:extLst>
          </p:nvPr>
        </p:nvGraphicFramePr>
        <p:xfrm>
          <a:off x="0" y="888999"/>
          <a:ext cx="9143999" cy="4622801"/>
        </p:xfrm>
        <a:graphic>
          <a:graphicData uri="http://schemas.openxmlformats.org/drawingml/2006/chart">
            <c:chart xmlns:c="http://schemas.openxmlformats.org/drawingml/2006/chart" xmlns:r="http://schemas.openxmlformats.org/officeDocument/2006/relationships" r:id="rId3"/>
          </a:graphicData>
        </a:graphic>
      </p:graphicFrame>
      <p:sp>
        <p:nvSpPr>
          <p:cNvPr id="4" name="Arrow: Down 3">
            <a:extLst>
              <a:ext uri="{FF2B5EF4-FFF2-40B4-BE49-F238E27FC236}">
                <a16:creationId xmlns:a16="http://schemas.microsoft.com/office/drawing/2014/main" id="{0F577B2A-78C1-CC74-D344-0F58F879C8CD}"/>
              </a:ext>
            </a:extLst>
          </p:cNvPr>
          <p:cNvSpPr/>
          <p:nvPr/>
        </p:nvSpPr>
        <p:spPr>
          <a:xfrm>
            <a:off x="965200" y="1090965"/>
            <a:ext cx="139700" cy="33020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76E30B11-12A4-AC5B-7566-D16BA215B36F}"/>
              </a:ext>
            </a:extLst>
          </p:cNvPr>
          <p:cNvSpPr/>
          <p:nvPr/>
        </p:nvSpPr>
        <p:spPr>
          <a:xfrm>
            <a:off x="2565400" y="2608615"/>
            <a:ext cx="139700" cy="33020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87CEAA37-2CF8-9B83-DDA9-5C57D9167B1D}"/>
              </a:ext>
            </a:extLst>
          </p:cNvPr>
          <p:cNvSpPr/>
          <p:nvPr/>
        </p:nvSpPr>
        <p:spPr>
          <a:xfrm>
            <a:off x="4318000" y="3286830"/>
            <a:ext cx="139700" cy="33020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A73F9560-E3A1-CA36-EAF5-85E79FB3E711}"/>
              </a:ext>
            </a:extLst>
          </p:cNvPr>
          <p:cNvSpPr/>
          <p:nvPr/>
        </p:nvSpPr>
        <p:spPr>
          <a:xfrm>
            <a:off x="5499100" y="3465865"/>
            <a:ext cx="139700" cy="33020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D2455DFC-EF6B-5622-A776-59E873AEBAEB}"/>
              </a:ext>
            </a:extLst>
          </p:cNvPr>
          <p:cNvSpPr/>
          <p:nvPr/>
        </p:nvSpPr>
        <p:spPr>
          <a:xfrm>
            <a:off x="8775700" y="3924301"/>
            <a:ext cx="139700" cy="33020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098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a:stretch/>
        </p:blipFill>
        <p:spPr>
          <a:xfrm>
            <a:off x="26725013" y="40810084"/>
            <a:ext cx="3874181" cy="1154921"/>
          </a:xfrm>
          <a:prstGeom prst="rect">
            <a:avLst/>
          </a:prstGeom>
          <a:noFill/>
          <a:ln>
            <a:noFill/>
          </a:ln>
        </p:spPr>
      </p:pic>
      <p:pic>
        <p:nvPicPr>
          <p:cNvPr id="101" name="Google Shape;101;p2"/>
          <p:cNvPicPr preferRelativeResize="0"/>
          <p:nvPr/>
        </p:nvPicPr>
        <p:blipFill rotWithShape="1">
          <a:blip r:embed="rId3">
            <a:alphaModFix/>
          </a:blip>
          <a:srcRect/>
          <a:stretch/>
        </p:blipFill>
        <p:spPr>
          <a:xfrm>
            <a:off x="26877413" y="40962484"/>
            <a:ext cx="3874181" cy="1154921"/>
          </a:xfrm>
          <a:prstGeom prst="rect">
            <a:avLst/>
          </a:prstGeom>
          <a:noFill/>
          <a:ln>
            <a:noFill/>
          </a:ln>
        </p:spPr>
      </p:pic>
      <p:pic>
        <p:nvPicPr>
          <p:cNvPr id="102" name="Google Shape;102;p2"/>
          <p:cNvPicPr preferRelativeResize="0"/>
          <p:nvPr/>
        </p:nvPicPr>
        <p:blipFill rotWithShape="1">
          <a:blip r:embed="rId3">
            <a:alphaModFix/>
          </a:blip>
          <a:srcRect/>
          <a:stretch/>
        </p:blipFill>
        <p:spPr>
          <a:xfrm>
            <a:off x="27029813" y="41114884"/>
            <a:ext cx="3874181" cy="1154921"/>
          </a:xfrm>
          <a:prstGeom prst="rect">
            <a:avLst/>
          </a:prstGeom>
          <a:noFill/>
          <a:ln>
            <a:noFill/>
          </a:ln>
        </p:spPr>
      </p:pic>
      <p:pic>
        <p:nvPicPr>
          <p:cNvPr id="103" name="Google Shape;103;p2"/>
          <p:cNvPicPr preferRelativeResize="0"/>
          <p:nvPr/>
        </p:nvPicPr>
        <p:blipFill rotWithShape="1">
          <a:blip r:embed="rId3">
            <a:alphaModFix/>
          </a:blip>
          <a:srcRect/>
          <a:stretch/>
        </p:blipFill>
        <p:spPr>
          <a:xfrm>
            <a:off x="16002000" y="17609005"/>
            <a:ext cx="13166788" cy="3925115"/>
          </a:xfrm>
          <a:prstGeom prst="rect">
            <a:avLst/>
          </a:prstGeom>
          <a:noFill/>
          <a:ln>
            <a:noFill/>
          </a:ln>
        </p:spPr>
      </p:pic>
      <p:sp>
        <p:nvSpPr>
          <p:cNvPr id="105" name="Google Shape;105;p2"/>
          <p:cNvSpPr txBox="1"/>
          <p:nvPr/>
        </p:nvSpPr>
        <p:spPr>
          <a:xfrm>
            <a:off x="612321" y="726621"/>
            <a:ext cx="7943850" cy="2677616"/>
          </a:xfrm>
          <a:prstGeom prst="rect">
            <a:avLst/>
          </a:prstGeom>
          <a:noFill/>
          <a:ln>
            <a:noFill/>
          </a:ln>
        </p:spPr>
        <p:txBody>
          <a:bodyPr spcFirstLastPara="1" wrap="square" lIns="91425" tIns="45700" rIns="91425" bIns="45700" anchor="t" anchorCtr="0">
            <a:spAutoFit/>
          </a:bodyPr>
          <a:lstStyle/>
          <a:p>
            <a:pPr marR="0" lvl="0">
              <a:spcBef>
                <a:spcPts val="0"/>
              </a:spcBef>
              <a:spcAft>
                <a:spcPts val="0"/>
              </a:spcAft>
            </a:pPr>
            <a:r>
              <a:rPr lang="en-US" sz="2400" kern="100" dirty="0">
                <a:effectLst/>
                <a:latin typeface="+mn-lt"/>
                <a:ea typeface="Calibri" panose="020F0502020204030204" pitchFamily="34" charset="0"/>
                <a:cs typeface="Calibri" panose="020F0502020204030204" pitchFamily="34" charset="0"/>
              </a:rPr>
              <a:t>Current fatalities in the single digits reflect cumulative improvement in technology &amp; safety management. Oregon safety codes responsible and tethered steep slope logging.  </a:t>
            </a:r>
          </a:p>
          <a:p>
            <a:pPr marR="0" lvl="0">
              <a:spcBef>
                <a:spcPts val="0"/>
              </a:spcBef>
              <a:spcAft>
                <a:spcPts val="0"/>
              </a:spcAft>
            </a:pPr>
            <a:endParaRPr lang="en-US" sz="2400" kern="100" dirty="0">
              <a:latin typeface="+mn-lt"/>
              <a:ea typeface="Calibri" panose="020F0502020204030204" pitchFamily="34" charset="0"/>
              <a:cs typeface="Calibri" panose="020F0502020204030204" pitchFamily="34" charset="0"/>
            </a:endParaRPr>
          </a:p>
          <a:p>
            <a:pPr marR="0" lvl="0">
              <a:spcBef>
                <a:spcPts val="0"/>
              </a:spcBef>
              <a:spcAft>
                <a:spcPts val="0"/>
              </a:spcAft>
            </a:pPr>
            <a:r>
              <a:rPr lang="en-US" sz="2400" kern="100" dirty="0">
                <a:effectLst/>
                <a:latin typeface="+mn-lt"/>
                <a:ea typeface="Calibri" panose="020F0502020204030204" pitchFamily="34" charset="0"/>
                <a:cs typeface="Calibri" panose="020F0502020204030204" pitchFamily="34" charset="0"/>
              </a:rPr>
              <a:t>Fatalities as “rare events” difficult in safety management unless “near misses(hits)” are part of  metrics.</a:t>
            </a:r>
          </a:p>
        </p:txBody>
      </p:sp>
      <p:pic>
        <p:nvPicPr>
          <p:cNvPr id="106" name="Google Shape;106;p2"/>
          <p:cNvPicPr preferRelativeResize="0"/>
          <p:nvPr/>
        </p:nvPicPr>
        <p:blipFill rotWithShape="1">
          <a:blip r:embed="rId4">
            <a:alphaModFix/>
          </a:blip>
          <a:srcRect/>
          <a:stretch/>
        </p:blipFill>
        <p:spPr>
          <a:xfrm>
            <a:off x="5043921" y="4068318"/>
            <a:ext cx="3270153" cy="713232"/>
          </a:xfrm>
          <a:prstGeom prst="rect">
            <a:avLst/>
          </a:prstGeom>
          <a:noFill/>
          <a:ln>
            <a:noFill/>
          </a:ln>
        </p:spPr>
      </p:pic>
      <p:sp>
        <p:nvSpPr>
          <p:cNvPr id="107" name="Google Shape;107;p2"/>
          <p:cNvSpPr/>
          <p:nvPr/>
        </p:nvSpPr>
        <p:spPr>
          <a:xfrm>
            <a:off x="-176611" y="3763162"/>
            <a:ext cx="9626223" cy="101097"/>
          </a:xfrm>
          <a:prstGeom prst="rect">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4B2E83"/>
              </a:solidFill>
              <a:latin typeface="Calibri"/>
              <a:ea typeface="Calibri"/>
              <a:cs typeface="Calibri"/>
              <a:sym typeface="Calibri"/>
            </a:endParaRPr>
          </a:p>
        </p:txBody>
      </p:sp>
      <p:pic>
        <p:nvPicPr>
          <p:cNvPr id="108" name="Google Shape;108;p2"/>
          <p:cNvPicPr preferRelativeResize="0"/>
          <p:nvPr/>
        </p:nvPicPr>
        <p:blipFill rotWithShape="1">
          <a:blip r:embed="rId5">
            <a:alphaModFix/>
          </a:blip>
          <a:srcRect/>
          <a:stretch/>
        </p:blipFill>
        <p:spPr>
          <a:xfrm>
            <a:off x="457200" y="4274620"/>
            <a:ext cx="3935507" cy="300629"/>
          </a:xfrm>
          <a:prstGeom prst="rect">
            <a:avLst/>
          </a:prstGeom>
          <a:noFill/>
          <a:ln>
            <a:noFill/>
          </a:ln>
        </p:spPr>
      </p:pic>
      <p:sp>
        <p:nvSpPr>
          <p:cNvPr id="3" name="TextBox 2">
            <a:extLst>
              <a:ext uri="{FF2B5EF4-FFF2-40B4-BE49-F238E27FC236}">
                <a16:creationId xmlns:a16="http://schemas.microsoft.com/office/drawing/2014/main" id="{FE29750E-35B0-5646-EE77-CD641705F8A5}"/>
              </a:ext>
            </a:extLst>
          </p:cNvPr>
          <p:cNvSpPr txBox="1"/>
          <p:nvPr/>
        </p:nvSpPr>
        <p:spPr>
          <a:xfrm>
            <a:off x="7591926" y="20871858"/>
            <a:ext cx="15544800" cy="523220"/>
          </a:xfrm>
          <a:prstGeom prst="rect">
            <a:avLst/>
          </a:prstGeom>
          <a:noFill/>
        </p:spPr>
        <p:txBody>
          <a:bodyPr wrap="square">
            <a:spAutoFit/>
          </a:bodyPr>
          <a:lstStyle/>
          <a:p>
            <a:r>
              <a:rPr lang="en-US" sz="1400" dirty="0">
                <a:effectLst/>
                <a:latin typeface="Arial" panose="020B0604020202020204" pitchFamily="34" charset="0"/>
                <a:ea typeface="Calibri" panose="020F0502020204030204" pitchFamily="34" charset="0"/>
              </a:rPr>
              <a:t>Studies are reported by surveillance specialists, safety and health researchers, ergonomists, medical researchers, forestry safety researchers, students and their professors, and agency researchers</a:t>
            </a:r>
            <a:endParaRPr lang="en-US" dirty="0"/>
          </a:p>
        </p:txBody>
      </p:sp>
    </p:spTree>
    <p:extLst>
      <p:ext uri="{BB962C8B-B14F-4D97-AF65-F5344CB8AC3E}">
        <p14:creationId xmlns:p14="http://schemas.microsoft.com/office/powerpoint/2010/main" val="423482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a:stretch/>
        </p:blipFill>
        <p:spPr>
          <a:xfrm>
            <a:off x="26725013" y="40810084"/>
            <a:ext cx="3874181" cy="1154921"/>
          </a:xfrm>
          <a:prstGeom prst="rect">
            <a:avLst/>
          </a:prstGeom>
          <a:noFill/>
          <a:ln>
            <a:noFill/>
          </a:ln>
        </p:spPr>
      </p:pic>
      <p:pic>
        <p:nvPicPr>
          <p:cNvPr id="101" name="Google Shape;101;p2"/>
          <p:cNvPicPr preferRelativeResize="0"/>
          <p:nvPr/>
        </p:nvPicPr>
        <p:blipFill rotWithShape="1">
          <a:blip r:embed="rId3">
            <a:alphaModFix/>
          </a:blip>
          <a:srcRect/>
          <a:stretch/>
        </p:blipFill>
        <p:spPr>
          <a:xfrm>
            <a:off x="26877413" y="40962484"/>
            <a:ext cx="3874181" cy="1154921"/>
          </a:xfrm>
          <a:prstGeom prst="rect">
            <a:avLst/>
          </a:prstGeom>
          <a:noFill/>
          <a:ln>
            <a:noFill/>
          </a:ln>
        </p:spPr>
      </p:pic>
      <p:pic>
        <p:nvPicPr>
          <p:cNvPr id="102" name="Google Shape;102;p2"/>
          <p:cNvPicPr preferRelativeResize="0"/>
          <p:nvPr/>
        </p:nvPicPr>
        <p:blipFill rotWithShape="1">
          <a:blip r:embed="rId3">
            <a:alphaModFix/>
          </a:blip>
          <a:srcRect/>
          <a:stretch/>
        </p:blipFill>
        <p:spPr>
          <a:xfrm>
            <a:off x="27029813" y="41114884"/>
            <a:ext cx="3874181" cy="1154921"/>
          </a:xfrm>
          <a:prstGeom prst="rect">
            <a:avLst/>
          </a:prstGeom>
          <a:noFill/>
          <a:ln>
            <a:noFill/>
          </a:ln>
        </p:spPr>
      </p:pic>
      <p:pic>
        <p:nvPicPr>
          <p:cNvPr id="103" name="Google Shape;103;p2"/>
          <p:cNvPicPr preferRelativeResize="0"/>
          <p:nvPr/>
        </p:nvPicPr>
        <p:blipFill rotWithShape="1">
          <a:blip r:embed="rId3">
            <a:alphaModFix/>
          </a:blip>
          <a:srcRect/>
          <a:stretch/>
        </p:blipFill>
        <p:spPr>
          <a:xfrm>
            <a:off x="16002000" y="17609005"/>
            <a:ext cx="13166788" cy="3925115"/>
          </a:xfrm>
          <a:prstGeom prst="rect">
            <a:avLst/>
          </a:prstGeom>
          <a:noFill/>
          <a:ln>
            <a:noFill/>
          </a:ln>
        </p:spPr>
      </p:pic>
      <p:sp>
        <p:nvSpPr>
          <p:cNvPr id="104" name="Google Shape;104;p2"/>
          <p:cNvSpPr txBox="1"/>
          <p:nvPr/>
        </p:nvSpPr>
        <p:spPr>
          <a:xfrm>
            <a:off x="457199" y="463045"/>
            <a:ext cx="8284731" cy="729298"/>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69904A"/>
              </a:buClr>
              <a:buSzPts val="3000"/>
              <a:buFont typeface="Encode Sans Condensed Thin"/>
              <a:buNone/>
            </a:pPr>
            <a:r>
              <a:rPr lang="en-US" sz="2600" b="1" dirty="0">
                <a:solidFill>
                  <a:srgbClr val="69904A"/>
                </a:solidFill>
                <a:effectLst/>
                <a:latin typeface="+mn-lt"/>
                <a:ea typeface="Calibri" panose="020F0502020204030204" pitchFamily="34" charset="0"/>
                <a:cs typeface="Calibri" panose="020F0502020204030204" pitchFamily="34" charset="0"/>
              </a:rPr>
              <a:t>PERSPECTIVE ON “RARE EVENTS,”  </a:t>
            </a:r>
          </a:p>
          <a:p>
            <a:pPr marL="0" marR="0" lvl="0" indent="0" algn="ctr" rtl="0">
              <a:spcBef>
                <a:spcPts val="0"/>
              </a:spcBef>
              <a:spcAft>
                <a:spcPts val="0"/>
              </a:spcAft>
              <a:buClr>
                <a:srgbClr val="69904A"/>
              </a:buClr>
              <a:buSzPts val="3000"/>
              <a:buFont typeface="Encode Sans Condensed Thin"/>
              <a:buNone/>
            </a:pPr>
            <a:r>
              <a:rPr lang="en-US" sz="2600" b="1" dirty="0">
                <a:solidFill>
                  <a:srgbClr val="69904A"/>
                </a:solidFill>
                <a:effectLst/>
                <a:latin typeface="+mn-lt"/>
                <a:ea typeface="Calibri" panose="020F0502020204030204" pitchFamily="34" charset="0"/>
                <a:cs typeface="Calibri" panose="020F0502020204030204" pitchFamily="34" charset="0"/>
              </a:rPr>
              <a:t>PROBABILITY AND CAUSES</a:t>
            </a:r>
            <a:endParaRPr lang="en-US" sz="2600" b="1" dirty="0">
              <a:solidFill>
                <a:srgbClr val="69904A"/>
              </a:solidFill>
              <a:latin typeface="+mn-lt"/>
              <a:cs typeface="Calibri" panose="020F0502020204030204" pitchFamily="34" charset="0"/>
            </a:endParaRPr>
          </a:p>
        </p:txBody>
      </p:sp>
      <p:sp>
        <p:nvSpPr>
          <p:cNvPr id="105" name="Google Shape;105;p2"/>
          <p:cNvSpPr txBox="1"/>
          <p:nvPr/>
        </p:nvSpPr>
        <p:spPr>
          <a:xfrm>
            <a:off x="457200" y="1404257"/>
            <a:ext cx="8284731" cy="178506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Tx/>
              <a:buSzPts val="1800"/>
              <a:buFont typeface="Arial" panose="020B0604020202020204" pitchFamily="34" charset="0"/>
              <a:buChar char="•"/>
            </a:pPr>
            <a:r>
              <a:rPr lang="en-US" sz="2200" dirty="0">
                <a:latin typeface="+mn-lt"/>
                <a:ea typeface="Calibri" panose="020F0502020204030204" pitchFamily="34" charset="0"/>
                <a:cs typeface="Calibri" panose="020F0502020204030204" pitchFamily="34" charset="0"/>
              </a:rPr>
              <a:t>FOLKLORE: </a:t>
            </a:r>
            <a:r>
              <a:rPr lang="en-US" sz="2200" dirty="0">
                <a:effectLst/>
                <a:latin typeface="+mn-lt"/>
                <a:ea typeface="Calibri" panose="020F0502020204030204" pitchFamily="34" charset="0"/>
                <a:cs typeface="Calibri" panose="020F0502020204030204" pitchFamily="34" charset="0"/>
              </a:rPr>
              <a:t>“Freak Occurrence,” “Act of God,” “Unavoidable Catastrophe,” “Bizarre Event,” i</a:t>
            </a:r>
            <a:r>
              <a:rPr lang="en-US" sz="2200" dirty="0">
                <a:latin typeface="+mn-lt"/>
                <a:ea typeface="Calibri" panose="020F0502020204030204" pitchFamily="34" charset="0"/>
                <a:cs typeface="Calibri" panose="020F0502020204030204" pitchFamily="34" charset="0"/>
              </a:rPr>
              <a:t>ne</a:t>
            </a:r>
            <a:r>
              <a:rPr lang="en-US" sz="2200" dirty="0">
                <a:effectLst/>
                <a:latin typeface="+mn-lt"/>
                <a:ea typeface="Calibri" panose="020F0502020204030204" pitchFamily="34" charset="0"/>
                <a:cs typeface="Calibri" panose="020F0502020204030204" pitchFamily="34" charset="0"/>
              </a:rPr>
              <a:t>xplicable events happen</a:t>
            </a:r>
          </a:p>
          <a:p>
            <a:pPr marL="342900" marR="0" lvl="0" indent="-342900" algn="l" rtl="0">
              <a:spcBef>
                <a:spcPts val="0"/>
              </a:spcBef>
              <a:spcAft>
                <a:spcPts val="0"/>
              </a:spcAft>
              <a:buClrTx/>
              <a:buSzPts val="1800"/>
              <a:buFont typeface="Arial" panose="020B0604020202020204" pitchFamily="34" charset="0"/>
              <a:buChar char="•"/>
            </a:pPr>
            <a:r>
              <a:rPr lang="en-US" sz="2200" dirty="0">
                <a:effectLst/>
                <a:latin typeface="+mn-lt"/>
                <a:ea typeface="Calibri" panose="020F0502020204030204" pitchFamily="34" charset="0"/>
                <a:cs typeface="Calibri" panose="020F0502020204030204" pitchFamily="34" charset="0"/>
              </a:rPr>
              <a:t>“I guess it was just his time.” Reflections on our mortality</a:t>
            </a:r>
          </a:p>
          <a:p>
            <a:pPr marL="342900" indent="-342900">
              <a:buClrTx/>
              <a:buSzPts val="1800"/>
              <a:buFont typeface="Arial" panose="020B0604020202020204" pitchFamily="34" charset="0"/>
              <a:buChar char="•"/>
            </a:pPr>
            <a:r>
              <a:rPr lang="en-US" sz="2200" kern="100" dirty="0">
                <a:effectLst/>
                <a:latin typeface="+mn-lt"/>
                <a:ea typeface="Calibri" panose="020F0502020204030204" pitchFamily="34" charset="0"/>
                <a:cs typeface="Calibri" panose="020F0502020204030204" pitchFamily="34" charset="0"/>
              </a:rPr>
              <a:t>Separate “proximate cause” identified and predictable</a:t>
            </a:r>
          </a:p>
          <a:p>
            <a:pPr marL="342900" indent="-342900">
              <a:buClrTx/>
              <a:buSzPts val="1800"/>
              <a:buFont typeface="Arial" panose="020B0604020202020204" pitchFamily="34" charset="0"/>
              <a:buChar char="•"/>
            </a:pPr>
            <a:r>
              <a:rPr lang="en-US" sz="2200" kern="100" dirty="0">
                <a:effectLst/>
                <a:latin typeface="+mn-lt"/>
                <a:ea typeface="Calibri" panose="020F0502020204030204" pitchFamily="34" charset="0"/>
                <a:cs typeface="Calibri" panose="020F0502020204030204" pitchFamily="34" charset="0"/>
              </a:rPr>
              <a:t>From the “effect” with a probabilistic nature </a:t>
            </a:r>
          </a:p>
        </p:txBody>
      </p:sp>
      <p:pic>
        <p:nvPicPr>
          <p:cNvPr id="106" name="Google Shape;106;p2"/>
          <p:cNvPicPr preferRelativeResize="0"/>
          <p:nvPr/>
        </p:nvPicPr>
        <p:blipFill rotWithShape="1">
          <a:blip r:embed="rId4">
            <a:alphaModFix/>
          </a:blip>
          <a:srcRect/>
          <a:stretch/>
        </p:blipFill>
        <p:spPr>
          <a:xfrm>
            <a:off x="5043921" y="4068318"/>
            <a:ext cx="3270153" cy="713232"/>
          </a:xfrm>
          <a:prstGeom prst="rect">
            <a:avLst/>
          </a:prstGeom>
          <a:noFill/>
          <a:ln>
            <a:noFill/>
          </a:ln>
        </p:spPr>
      </p:pic>
      <p:sp>
        <p:nvSpPr>
          <p:cNvPr id="107" name="Google Shape;107;p2"/>
          <p:cNvSpPr/>
          <p:nvPr/>
        </p:nvSpPr>
        <p:spPr>
          <a:xfrm>
            <a:off x="-213547" y="3961609"/>
            <a:ext cx="9626223" cy="101097"/>
          </a:xfrm>
          <a:prstGeom prst="rect">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4B2E83"/>
              </a:solidFill>
              <a:latin typeface="Calibri"/>
              <a:ea typeface="Calibri"/>
              <a:cs typeface="Calibri"/>
              <a:sym typeface="Calibri"/>
            </a:endParaRPr>
          </a:p>
        </p:txBody>
      </p:sp>
      <p:pic>
        <p:nvPicPr>
          <p:cNvPr id="108" name="Google Shape;108;p2"/>
          <p:cNvPicPr preferRelativeResize="0"/>
          <p:nvPr/>
        </p:nvPicPr>
        <p:blipFill rotWithShape="1">
          <a:blip r:embed="rId5">
            <a:alphaModFix/>
          </a:blip>
          <a:srcRect/>
          <a:stretch/>
        </p:blipFill>
        <p:spPr>
          <a:xfrm>
            <a:off x="457200" y="4274620"/>
            <a:ext cx="3935507" cy="300629"/>
          </a:xfrm>
          <a:prstGeom prst="rect">
            <a:avLst/>
          </a:prstGeom>
          <a:noFill/>
          <a:ln>
            <a:noFill/>
          </a:ln>
        </p:spPr>
      </p:pic>
    </p:spTree>
    <p:extLst>
      <p:ext uri="{BB962C8B-B14F-4D97-AF65-F5344CB8AC3E}">
        <p14:creationId xmlns:p14="http://schemas.microsoft.com/office/powerpoint/2010/main" val="3454785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a:stretch/>
        </p:blipFill>
        <p:spPr>
          <a:xfrm>
            <a:off x="26725013" y="40810084"/>
            <a:ext cx="3874181" cy="1154921"/>
          </a:xfrm>
          <a:prstGeom prst="rect">
            <a:avLst/>
          </a:prstGeom>
          <a:noFill/>
          <a:ln>
            <a:noFill/>
          </a:ln>
        </p:spPr>
      </p:pic>
      <p:pic>
        <p:nvPicPr>
          <p:cNvPr id="101" name="Google Shape;101;p2"/>
          <p:cNvPicPr preferRelativeResize="0"/>
          <p:nvPr/>
        </p:nvPicPr>
        <p:blipFill rotWithShape="1">
          <a:blip r:embed="rId3">
            <a:alphaModFix/>
          </a:blip>
          <a:srcRect/>
          <a:stretch/>
        </p:blipFill>
        <p:spPr>
          <a:xfrm>
            <a:off x="26877413" y="40962484"/>
            <a:ext cx="3874181" cy="1154921"/>
          </a:xfrm>
          <a:prstGeom prst="rect">
            <a:avLst/>
          </a:prstGeom>
          <a:noFill/>
          <a:ln>
            <a:noFill/>
          </a:ln>
        </p:spPr>
      </p:pic>
      <p:pic>
        <p:nvPicPr>
          <p:cNvPr id="102" name="Google Shape;102;p2"/>
          <p:cNvPicPr preferRelativeResize="0"/>
          <p:nvPr/>
        </p:nvPicPr>
        <p:blipFill rotWithShape="1">
          <a:blip r:embed="rId3">
            <a:alphaModFix/>
          </a:blip>
          <a:srcRect/>
          <a:stretch/>
        </p:blipFill>
        <p:spPr>
          <a:xfrm>
            <a:off x="27029813" y="41114884"/>
            <a:ext cx="3874181" cy="1154921"/>
          </a:xfrm>
          <a:prstGeom prst="rect">
            <a:avLst/>
          </a:prstGeom>
          <a:noFill/>
          <a:ln>
            <a:noFill/>
          </a:ln>
        </p:spPr>
      </p:pic>
      <p:pic>
        <p:nvPicPr>
          <p:cNvPr id="103" name="Google Shape;103;p2"/>
          <p:cNvPicPr preferRelativeResize="0"/>
          <p:nvPr/>
        </p:nvPicPr>
        <p:blipFill rotWithShape="1">
          <a:blip r:embed="rId3">
            <a:alphaModFix/>
          </a:blip>
          <a:srcRect/>
          <a:stretch/>
        </p:blipFill>
        <p:spPr>
          <a:xfrm>
            <a:off x="16002000" y="17609005"/>
            <a:ext cx="13166788" cy="3925115"/>
          </a:xfrm>
          <a:prstGeom prst="rect">
            <a:avLst/>
          </a:prstGeom>
          <a:noFill/>
          <a:ln>
            <a:noFill/>
          </a:ln>
        </p:spPr>
      </p:pic>
      <p:sp>
        <p:nvSpPr>
          <p:cNvPr id="104" name="Google Shape;104;p2"/>
          <p:cNvSpPr txBox="1"/>
          <p:nvPr/>
        </p:nvSpPr>
        <p:spPr>
          <a:xfrm>
            <a:off x="367552" y="285749"/>
            <a:ext cx="8374379" cy="476381"/>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69904A"/>
              </a:buClr>
              <a:buSzPts val="3000"/>
              <a:buFont typeface="Encode Sans Condensed Thin"/>
              <a:buNone/>
            </a:pPr>
            <a:r>
              <a:rPr lang="en-US" sz="2800" b="1" dirty="0">
                <a:solidFill>
                  <a:srgbClr val="69904A"/>
                </a:solidFill>
              </a:rPr>
              <a:t>First Chain Shot: Rare Event</a:t>
            </a:r>
            <a:endParaRPr lang="en-US" sz="2800" b="1" dirty="0">
              <a:solidFill>
                <a:srgbClr val="69904A"/>
              </a:solidFill>
              <a:latin typeface="+mn-lt"/>
              <a:cs typeface="Calibri" panose="020F0502020204030204" pitchFamily="34" charset="0"/>
            </a:endParaRPr>
          </a:p>
        </p:txBody>
      </p:sp>
      <p:sp>
        <p:nvSpPr>
          <p:cNvPr id="105" name="Google Shape;105;p2"/>
          <p:cNvSpPr txBox="1"/>
          <p:nvPr/>
        </p:nvSpPr>
        <p:spPr>
          <a:xfrm>
            <a:off x="457201" y="930729"/>
            <a:ext cx="8221436" cy="286228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Tx/>
              <a:buSzPts val="1800"/>
              <a:buFont typeface="Arial" panose="020B0604020202020204" pitchFamily="34" charset="0"/>
              <a:buChar char="•"/>
            </a:pPr>
            <a:r>
              <a:rPr lang="en-US" sz="2000" dirty="0">
                <a:latin typeface="Arial" panose="020B0604020202020204" pitchFamily="34" charset="0"/>
                <a:ea typeface="Calibri" panose="020F0502020204030204" pitchFamily="34" charset="0"/>
              </a:rPr>
              <a:t>S</a:t>
            </a:r>
            <a:r>
              <a:rPr lang="en-US" sz="2000" dirty="0">
                <a:effectLst/>
                <a:latin typeface="Arial" panose="020B0604020202020204" pitchFamily="34" charset="0"/>
                <a:ea typeface="Calibri" panose="020F0502020204030204" pitchFamily="34" charset="0"/>
              </a:rPr>
              <a:t>urgery to remove an object from spleen  </a:t>
            </a:r>
          </a:p>
          <a:p>
            <a:pPr marL="342900" marR="0" lvl="0" indent="-342900" algn="l" rtl="0">
              <a:spcBef>
                <a:spcPts val="0"/>
              </a:spcBef>
              <a:spcAft>
                <a:spcPts val="0"/>
              </a:spcAft>
              <a:buClrTx/>
              <a:buSzPts val="1800"/>
              <a:buFont typeface="Arial" panose="020B0604020202020204" pitchFamily="34" charset="0"/>
              <a:buChar char="•"/>
            </a:pPr>
            <a:r>
              <a:rPr lang="en-US" sz="2000" dirty="0">
                <a:latin typeface="Arial" panose="020B0604020202020204" pitchFamily="34" charset="0"/>
                <a:ea typeface="Calibri" panose="020F0502020204030204" pitchFamily="34" charset="0"/>
              </a:rPr>
              <a:t>A</a:t>
            </a:r>
            <a:r>
              <a:rPr lang="en-US" sz="2000" dirty="0">
                <a:effectLst/>
                <a:latin typeface="Arial" panose="020B0604020202020204" pitchFamily="34" charset="0"/>
                <a:ea typeface="Calibri" panose="020F0502020204030204" pitchFamily="34" charset="0"/>
              </a:rPr>
              <a:t> “chain shot” link from broken chainsaw chain</a:t>
            </a:r>
          </a:p>
          <a:p>
            <a:pPr marL="342900" marR="0" lvl="0" indent="-342900" algn="l" rtl="0">
              <a:spcBef>
                <a:spcPts val="0"/>
              </a:spcBef>
              <a:spcAft>
                <a:spcPts val="0"/>
              </a:spcAft>
              <a:buClrTx/>
              <a:buSzPts val="1800"/>
              <a:buFont typeface="Arial" panose="020B0604020202020204" pitchFamily="34" charset="0"/>
              <a:buChar char="•"/>
            </a:pPr>
            <a:r>
              <a:rPr lang="en-US" sz="2000" dirty="0">
                <a:latin typeface="Arial" panose="020B0604020202020204" pitchFamily="34" charset="0"/>
                <a:ea typeface="Calibri" panose="020F0502020204030204" pitchFamily="34" charset="0"/>
              </a:rPr>
              <a:t>P</a:t>
            </a:r>
            <a:r>
              <a:rPr lang="en-US" sz="2000" dirty="0">
                <a:effectLst/>
                <a:latin typeface="Arial" panose="020B0604020202020204" pitchFamily="34" charset="0"/>
                <a:ea typeface="Calibri" panose="020F0502020204030204" pitchFamily="34" charset="0"/>
              </a:rPr>
              <a:t>roximate cause difficult to identify: manufacturers denied chain shot occurred</a:t>
            </a:r>
          </a:p>
          <a:p>
            <a:pPr marL="342900" marR="0" lvl="0" indent="-342900" algn="l" rtl="0">
              <a:spcBef>
                <a:spcPts val="0"/>
              </a:spcBef>
              <a:spcAft>
                <a:spcPts val="0"/>
              </a:spcAft>
              <a:buClrTx/>
              <a:buSzPts val="1800"/>
              <a:buFont typeface="Arial" panose="020B0604020202020204" pitchFamily="34" charset="0"/>
              <a:buChar char="•"/>
            </a:pPr>
            <a:r>
              <a:rPr lang="en-US" sz="2000" dirty="0">
                <a:effectLst/>
                <a:latin typeface="Arial" panose="020B0604020202020204" pitchFamily="34" charset="0"/>
                <a:ea typeface="Calibri" panose="020F0502020204030204" pitchFamily="34" charset="0"/>
              </a:rPr>
              <a:t>I viewed hours of high-speed chain breaks &amp; found one segment with chain shot for manufacturer; first time</a:t>
            </a:r>
          </a:p>
          <a:p>
            <a:pPr marL="342900" marR="0" lvl="0" indent="-342900" algn="l" rtl="0">
              <a:spcBef>
                <a:spcPts val="0"/>
              </a:spcBef>
              <a:spcAft>
                <a:spcPts val="0"/>
              </a:spcAft>
              <a:buClrTx/>
              <a:buSzPts val="1800"/>
              <a:buFont typeface="Arial" panose="020B0604020202020204" pitchFamily="34" charset="0"/>
              <a:buChar char="•"/>
            </a:pPr>
            <a:r>
              <a:rPr lang="en-US" sz="2000" dirty="0" err="1">
                <a:effectLst/>
                <a:latin typeface="Arial" panose="020B0604020202020204" pitchFamily="34" charset="0"/>
                <a:ea typeface="Calibri" panose="020F0502020204030204" pitchFamily="34" charset="0"/>
              </a:rPr>
              <a:t>Skogforsk</a:t>
            </a:r>
            <a:r>
              <a:rPr lang="en-US" sz="2000" dirty="0">
                <a:effectLst/>
                <a:latin typeface="Arial" panose="020B0604020202020204" pitchFamily="34" charset="0"/>
                <a:ea typeface="Calibri" panose="020F0502020204030204" pitchFamily="34" charset="0"/>
              </a:rPr>
              <a:t>--2 chain shots for every 50 breaks of a machine chain as probability</a:t>
            </a:r>
          </a:p>
          <a:p>
            <a:pPr marL="342900" marR="0" lvl="0" indent="-342900" algn="l" rtl="0">
              <a:spcBef>
                <a:spcPts val="0"/>
              </a:spcBef>
              <a:spcAft>
                <a:spcPts val="0"/>
              </a:spcAft>
              <a:buClrTx/>
              <a:buSzPts val="1800"/>
              <a:buFont typeface="Arial" panose="020B0604020202020204" pitchFamily="34" charset="0"/>
              <a:buChar char="•"/>
            </a:pPr>
            <a:r>
              <a:rPr lang="en-US" sz="2000" dirty="0">
                <a:solidFill>
                  <a:schemeClr val="dk1"/>
                </a:solidFill>
                <a:latin typeface="Arial" panose="020B0604020202020204" pitchFamily="34" charset="0"/>
                <a:ea typeface="Open Sans"/>
                <a:cs typeface="Open Sans"/>
                <a:sym typeface="Open Sans"/>
              </a:rPr>
              <a:t>Regulations, warnings, engineering controls now</a:t>
            </a:r>
            <a:endParaRPr lang="en-US" sz="800" dirty="0">
              <a:solidFill>
                <a:schemeClr val="dk1"/>
              </a:solidFill>
              <a:latin typeface="Open Sans"/>
              <a:ea typeface="Open Sans"/>
              <a:cs typeface="Open Sans"/>
              <a:sym typeface="Open Sans"/>
            </a:endParaRPr>
          </a:p>
        </p:txBody>
      </p:sp>
      <p:pic>
        <p:nvPicPr>
          <p:cNvPr id="106" name="Google Shape;106;p2"/>
          <p:cNvPicPr preferRelativeResize="0"/>
          <p:nvPr/>
        </p:nvPicPr>
        <p:blipFill rotWithShape="1">
          <a:blip r:embed="rId4">
            <a:alphaModFix/>
          </a:blip>
          <a:srcRect/>
          <a:stretch/>
        </p:blipFill>
        <p:spPr>
          <a:xfrm>
            <a:off x="5043921" y="4068318"/>
            <a:ext cx="3270153" cy="713232"/>
          </a:xfrm>
          <a:prstGeom prst="rect">
            <a:avLst/>
          </a:prstGeom>
          <a:noFill/>
          <a:ln>
            <a:noFill/>
          </a:ln>
        </p:spPr>
      </p:pic>
      <p:sp>
        <p:nvSpPr>
          <p:cNvPr id="107" name="Google Shape;107;p2"/>
          <p:cNvSpPr/>
          <p:nvPr/>
        </p:nvSpPr>
        <p:spPr>
          <a:xfrm>
            <a:off x="-213547" y="3961609"/>
            <a:ext cx="9626223" cy="101097"/>
          </a:xfrm>
          <a:prstGeom prst="rect">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4B2E83"/>
              </a:solidFill>
              <a:latin typeface="Calibri"/>
              <a:ea typeface="Calibri"/>
              <a:cs typeface="Calibri"/>
              <a:sym typeface="Calibri"/>
            </a:endParaRPr>
          </a:p>
        </p:txBody>
      </p:sp>
      <p:pic>
        <p:nvPicPr>
          <p:cNvPr id="108" name="Google Shape;108;p2"/>
          <p:cNvPicPr preferRelativeResize="0"/>
          <p:nvPr/>
        </p:nvPicPr>
        <p:blipFill rotWithShape="1">
          <a:blip r:embed="rId5">
            <a:alphaModFix/>
          </a:blip>
          <a:srcRect/>
          <a:stretch/>
        </p:blipFill>
        <p:spPr>
          <a:xfrm>
            <a:off x="457200" y="4274620"/>
            <a:ext cx="3935507" cy="300629"/>
          </a:xfrm>
          <a:prstGeom prst="rect">
            <a:avLst/>
          </a:prstGeom>
          <a:noFill/>
          <a:ln>
            <a:noFill/>
          </a:ln>
        </p:spPr>
      </p:pic>
    </p:spTree>
    <p:extLst>
      <p:ext uri="{BB962C8B-B14F-4D97-AF65-F5344CB8AC3E}">
        <p14:creationId xmlns:p14="http://schemas.microsoft.com/office/powerpoint/2010/main" val="2087476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a:stretch/>
        </p:blipFill>
        <p:spPr>
          <a:xfrm>
            <a:off x="26725013" y="40810084"/>
            <a:ext cx="3874181" cy="1154921"/>
          </a:xfrm>
          <a:prstGeom prst="rect">
            <a:avLst/>
          </a:prstGeom>
          <a:noFill/>
          <a:ln>
            <a:noFill/>
          </a:ln>
        </p:spPr>
      </p:pic>
      <p:pic>
        <p:nvPicPr>
          <p:cNvPr id="101" name="Google Shape;101;p2"/>
          <p:cNvPicPr preferRelativeResize="0"/>
          <p:nvPr/>
        </p:nvPicPr>
        <p:blipFill rotWithShape="1">
          <a:blip r:embed="rId3">
            <a:alphaModFix/>
          </a:blip>
          <a:srcRect/>
          <a:stretch/>
        </p:blipFill>
        <p:spPr>
          <a:xfrm>
            <a:off x="26877413" y="40962484"/>
            <a:ext cx="3874181" cy="1154921"/>
          </a:xfrm>
          <a:prstGeom prst="rect">
            <a:avLst/>
          </a:prstGeom>
          <a:noFill/>
          <a:ln>
            <a:noFill/>
          </a:ln>
        </p:spPr>
      </p:pic>
      <p:pic>
        <p:nvPicPr>
          <p:cNvPr id="102" name="Google Shape;102;p2"/>
          <p:cNvPicPr preferRelativeResize="0"/>
          <p:nvPr/>
        </p:nvPicPr>
        <p:blipFill rotWithShape="1">
          <a:blip r:embed="rId3">
            <a:alphaModFix/>
          </a:blip>
          <a:srcRect/>
          <a:stretch/>
        </p:blipFill>
        <p:spPr>
          <a:xfrm>
            <a:off x="27029813" y="41114884"/>
            <a:ext cx="3874181" cy="1154921"/>
          </a:xfrm>
          <a:prstGeom prst="rect">
            <a:avLst/>
          </a:prstGeom>
          <a:noFill/>
          <a:ln>
            <a:noFill/>
          </a:ln>
        </p:spPr>
      </p:pic>
      <p:pic>
        <p:nvPicPr>
          <p:cNvPr id="103" name="Google Shape;103;p2"/>
          <p:cNvPicPr preferRelativeResize="0"/>
          <p:nvPr/>
        </p:nvPicPr>
        <p:blipFill rotWithShape="1">
          <a:blip r:embed="rId3">
            <a:alphaModFix/>
          </a:blip>
          <a:srcRect/>
          <a:stretch/>
        </p:blipFill>
        <p:spPr>
          <a:xfrm>
            <a:off x="16002000" y="17609005"/>
            <a:ext cx="13166788" cy="3925115"/>
          </a:xfrm>
          <a:prstGeom prst="rect">
            <a:avLst/>
          </a:prstGeom>
          <a:noFill/>
          <a:ln>
            <a:noFill/>
          </a:ln>
        </p:spPr>
      </p:pic>
      <p:sp>
        <p:nvSpPr>
          <p:cNvPr id="104" name="Google Shape;104;p2"/>
          <p:cNvSpPr txBox="1"/>
          <p:nvPr/>
        </p:nvSpPr>
        <p:spPr>
          <a:xfrm>
            <a:off x="367552" y="285749"/>
            <a:ext cx="8374379" cy="476381"/>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69904A"/>
              </a:buClr>
              <a:buSzPts val="3000"/>
              <a:buFont typeface="Encode Sans Condensed Thin"/>
              <a:buNone/>
            </a:pPr>
            <a:r>
              <a:rPr lang="en-US" sz="2800" b="1" dirty="0">
                <a:solidFill>
                  <a:srgbClr val="69904A"/>
                </a:solidFill>
              </a:rPr>
              <a:t>CUT TREE FALLS ON TIMBER BUYER</a:t>
            </a:r>
            <a:endParaRPr lang="en-US" sz="2800" b="1" dirty="0">
              <a:solidFill>
                <a:srgbClr val="69904A"/>
              </a:solidFill>
              <a:latin typeface="+mn-lt"/>
              <a:cs typeface="Calibri" panose="020F0502020204030204" pitchFamily="34" charset="0"/>
            </a:endParaRPr>
          </a:p>
        </p:txBody>
      </p:sp>
      <p:sp>
        <p:nvSpPr>
          <p:cNvPr id="105" name="Google Shape;105;p2"/>
          <p:cNvSpPr txBox="1"/>
          <p:nvPr/>
        </p:nvSpPr>
        <p:spPr>
          <a:xfrm>
            <a:off x="457201" y="930729"/>
            <a:ext cx="8221436" cy="2726860"/>
          </a:xfrm>
          <a:prstGeom prst="rect">
            <a:avLst/>
          </a:prstGeom>
          <a:noFill/>
          <a:ln>
            <a:noFill/>
          </a:ln>
        </p:spPr>
        <p:txBody>
          <a:bodyPr spcFirstLastPara="1" wrap="square" lIns="91425" tIns="45700" rIns="91425" bIns="45700" anchor="t" anchorCtr="0">
            <a:spAutoFit/>
          </a:bodyPr>
          <a:lstStyle/>
          <a:p>
            <a:pPr marL="285750" marR="0" indent="-285750">
              <a:lnSpc>
                <a:spcPct val="107000"/>
              </a:lnSpc>
              <a:spcBef>
                <a:spcPts val="0"/>
              </a:spcBef>
              <a:spcAft>
                <a:spcPts val="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Longleaf pine fell into </a:t>
            </a:r>
            <a:r>
              <a:rPr lang="en-US" sz="2000" kern="100" dirty="0">
                <a:latin typeface="Arial" panose="020B0604020202020204" pitchFamily="34" charset="0"/>
                <a:ea typeface="Calibri" panose="020F0502020204030204" pitchFamily="34" charset="0"/>
                <a:cs typeface="Times New Roman" panose="02020603050405020304" pitchFamily="18" charset="0"/>
              </a:rPr>
              <a:t>neighbor’s </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yard from harvest operation.  Killed timber buyer</a:t>
            </a:r>
          </a:p>
          <a:p>
            <a:pPr marL="285750" marR="0" indent="-285750">
              <a:lnSpc>
                <a:spcPct val="107000"/>
              </a:lnSpc>
              <a:spcBef>
                <a:spcPts val="0"/>
              </a:spcBef>
              <a:spcAft>
                <a:spcPts val="0"/>
              </a:spcAft>
              <a:buFont typeface="Arial" panose="020B0604020202020204" pitchFamily="34" charset="0"/>
              <a:buChar char="•"/>
            </a:pPr>
            <a:r>
              <a:rPr lang="en-US" sz="2000" kern="100" dirty="0">
                <a:latin typeface="Arial" panose="020B0604020202020204" pitchFamily="34" charset="0"/>
                <a:ea typeface="Calibri" panose="020F0502020204030204" pitchFamily="34" charset="0"/>
                <a:cs typeface="Times New Roman" panose="02020603050405020304" pitchFamily="18" charset="0"/>
              </a:rPr>
              <a:t>R</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are event that person struck: 1 in a million type odds. </a:t>
            </a:r>
          </a:p>
          <a:p>
            <a:pPr marL="285750" marR="0" indent="-285750">
              <a:lnSpc>
                <a:spcPct val="107000"/>
              </a:lnSpc>
              <a:spcBef>
                <a:spcPts val="0"/>
              </a:spcBef>
              <a:spcAft>
                <a:spcPts val="0"/>
              </a:spcAft>
              <a:buFont typeface="Arial" panose="020B0604020202020204" pitchFamily="34" charset="0"/>
              <a:buChar char="•"/>
            </a:pPr>
            <a:r>
              <a:rPr lang="en-US" sz="2000" kern="100" dirty="0">
                <a:latin typeface="Arial" panose="020B0604020202020204" pitchFamily="34" charset="0"/>
                <a:ea typeface="Calibri" panose="020F0502020204030204" pitchFamily="34" charset="0"/>
                <a:cs typeface="Times New Roman" panose="02020603050405020304" pitchFamily="18" charset="0"/>
              </a:rPr>
              <a:t>C</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ause predictable for feller buncher cutting trees too large for saw</a:t>
            </a:r>
          </a:p>
          <a:p>
            <a:pPr marL="285750" marR="0" indent="-285750">
              <a:lnSpc>
                <a:spcPct val="107000"/>
              </a:lnSpc>
              <a:spcBef>
                <a:spcPts val="0"/>
              </a:spcBef>
              <a:spcAft>
                <a:spcPts val="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Prior “barber chairs” and stump pulls indicated loss of control.</a:t>
            </a:r>
          </a:p>
          <a:p>
            <a:pPr marL="285750" marR="0" indent="-285750">
              <a:lnSpc>
                <a:spcPct val="107000"/>
              </a:lnSpc>
              <a:spcBef>
                <a:spcPts val="0"/>
              </a:spcBef>
              <a:spcAft>
                <a:spcPts val="0"/>
              </a:spcAft>
              <a:buFont typeface="Arial" panose="020B0604020202020204" pitchFamily="34" charset="0"/>
              <a:buChar char="•"/>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Testimony/analysis had trees beyond capacity and control</a:t>
            </a:r>
          </a:p>
          <a:p>
            <a:pPr marL="285750" marR="0" indent="-285750">
              <a:lnSpc>
                <a:spcPct val="107000"/>
              </a:lnSpc>
              <a:spcBef>
                <a:spcPts val="0"/>
              </a:spcBef>
              <a:spcAft>
                <a:spcPts val="0"/>
              </a:spcAft>
              <a:buFont typeface="Arial" panose="020B0604020202020204" pitchFamily="34" charset="0"/>
              <a:buChar char="•"/>
            </a:pPr>
            <a:r>
              <a:rPr lang="en-US" sz="2000" kern="100" dirty="0">
                <a:latin typeface="Arial" panose="020B0604020202020204" pitchFamily="34" charset="0"/>
                <a:ea typeface="Calibri" panose="020F0502020204030204" pitchFamily="34" charset="0"/>
                <a:cs typeface="Times New Roman" panose="02020603050405020304" pitchFamily="18" charset="0"/>
              </a:rPr>
              <a:t>L</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ow probability effect with predictable cause that could have been prevented.</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6" name="Google Shape;106;p2"/>
          <p:cNvPicPr preferRelativeResize="0"/>
          <p:nvPr/>
        </p:nvPicPr>
        <p:blipFill rotWithShape="1">
          <a:blip r:embed="rId4">
            <a:alphaModFix/>
          </a:blip>
          <a:srcRect/>
          <a:stretch/>
        </p:blipFill>
        <p:spPr>
          <a:xfrm>
            <a:off x="5043921" y="4068318"/>
            <a:ext cx="3270153" cy="713232"/>
          </a:xfrm>
          <a:prstGeom prst="rect">
            <a:avLst/>
          </a:prstGeom>
          <a:noFill/>
          <a:ln>
            <a:noFill/>
          </a:ln>
        </p:spPr>
      </p:pic>
      <p:sp>
        <p:nvSpPr>
          <p:cNvPr id="107" name="Google Shape;107;p2"/>
          <p:cNvSpPr/>
          <p:nvPr/>
        </p:nvSpPr>
        <p:spPr>
          <a:xfrm>
            <a:off x="-213547" y="3961609"/>
            <a:ext cx="9626223" cy="101097"/>
          </a:xfrm>
          <a:prstGeom prst="rect">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4B2E83"/>
              </a:solidFill>
              <a:latin typeface="Calibri"/>
              <a:ea typeface="Calibri"/>
              <a:cs typeface="Calibri"/>
              <a:sym typeface="Calibri"/>
            </a:endParaRPr>
          </a:p>
        </p:txBody>
      </p:sp>
      <p:pic>
        <p:nvPicPr>
          <p:cNvPr id="108" name="Google Shape;108;p2"/>
          <p:cNvPicPr preferRelativeResize="0"/>
          <p:nvPr/>
        </p:nvPicPr>
        <p:blipFill rotWithShape="1">
          <a:blip r:embed="rId5">
            <a:alphaModFix/>
          </a:blip>
          <a:srcRect/>
          <a:stretch/>
        </p:blipFill>
        <p:spPr>
          <a:xfrm>
            <a:off x="457200" y="4274620"/>
            <a:ext cx="3935507" cy="300629"/>
          </a:xfrm>
          <a:prstGeom prst="rect">
            <a:avLst/>
          </a:prstGeom>
          <a:noFill/>
          <a:ln>
            <a:noFill/>
          </a:ln>
        </p:spPr>
      </p:pic>
    </p:spTree>
    <p:extLst>
      <p:ext uri="{BB962C8B-B14F-4D97-AF65-F5344CB8AC3E}">
        <p14:creationId xmlns:p14="http://schemas.microsoft.com/office/powerpoint/2010/main" val="1469303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a:stretch/>
        </p:blipFill>
        <p:spPr>
          <a:xfrm>
            <a:off x="26725013" y="40810084"/>
            <a:ext cx="3874181" cy="1154921"/>
          </a:xfrm>
          <a:prstGeom prst="rect">
            <a:avLst/>
          </a:prstGeom>
          <a:noFill/>
          <a:ln>
            <a:noFill/>
          </a:ln>
        </p:spPr>
      </p:pic>
      <p:pic>
        <p:nvPicPr>
          <p:cNvPr id="101" name="Google Shape;101;p2"/>
          <p:cNvPicPr preferRelativeResize="0"/>
          <p:nvPr/>
        </p:nvPicPr>
        <p:blipFill rotWithShape="1">
          <a:blip r:embed="rId3">
            <a:alphaModFix/>
          </a:blip>
          <a:srcRect/>
          <a:stretch/>
        </p:blipFill>
        <p:spPr>
          <a:xfrm>
            <a:off x="26877413" y="40962484"/>
            <a:ext cx="3874181" cy="1154921"/>
          </a:xfrm>
          <a:prstGeom prst="rect">
            <a:avLst/>
          </a:prstGeom>
          <a:noFill/>
          <a:ln>
            <a:noFill/>
          </a:ln>
        </p:spPr>
      </p:pic>
      <p:pic>
        <p:nvPicPr>
          <p:cNvPr id="102" name="Google Shape;102;p2"/>
          <p:cNvPicPr preferRelativeResize="0"/>
          <p:nvPr/>
        </p:nvPicPr>
        <p:blipFill rotWithShape="1">
          <a:blip r:embed="rId3">
            <a:alphaModFix/>
          </a:blip>
          <a:srcRect/>
          <a:stretch/>
        </p:blipFill>
        <p:spPr>
          <a:xfrm>
            <a:off x="27029813" y="41114884"/>
            <a:ext cx="3874181" cy="1154921"/>
          </a:xfrm>
          <a:prstGeom prst="rect">
            <a:avLst/>
          </a:prstGeom>
          <a:noFill/>
          <a:ln>
            <a:noFill/>
          </a:ln>
        </p:spPr>
      </p:pic>
      <p:pic>
        <p:nvPicPr>
          <p:cNvPr id="103" name="Google Shape;103;p2"/>
          <p:cNvPicPr preferRelativeResize="0"/>
          <p:nvPr/>
        </p:nvPicPr>
        <p:blipFill rotWithShape="1">
          <a:blip r:embed="rId3">
            <a:alphaModFix/>
          </a:blip>
          <a:srcRect/>
          <a:stretch/>
        </p:blipFill>
        <p:spPr>
          <a:xfrm>
            <a:off x="16002000" y="17609005"/>
            <a:ext cx="13166788" cy="3925115"/>
          </a:xfrm>
          <a:prstGeom prst="rect">
            <a:avLst/>
          </a:prstGeom>
          <a:noFill/>
          <a:ln>
            <a:noFill/>
          </a:ln>
        </p:spPr>
      </p:pic>
      <p:sp>
        <p:nvSpPr>
          <p:cNvPr id="104" name="Google Shape;104;p2"/>
          <p:cNvSpPr txBox="1"/>
          <p:nvPr/>
        </p:nvSpPr>
        <p:spPr>
          <a:xfrm>
            <a:off x="367552" y="285749"/>
            <a:ext cx="8374379" cy="476381"/>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69904A"/>
              </a:buClr>
              <a:buSzPts val="3000"/>
              <a:buFont typeface="Encode Sans Condensed Thin"/>
              <a:buNone/>
            </a:pPr>
            <a:r>
              <a:rPr lang="en-US" sz="2800" b="1" dirty="0">
                <a:solidFill>
                  <a:srgbClr val="69904A"/>
                </a:solidFill>
                <a:latin typeface="Calibri" panose="020F0502020204030204" pitchFamily="34" charset="0"/>
                <a:cs typeface="Calibri" panose="020F0502020204030204" pitchFamily="34" charset="0"/>
              </a:rPr>
              <a:t>FALLING TREE STRIKES MOVING VEHICLE</a:t>
            </a:r>
          </a:p>
        </p:txBody>
      </p:sp>
      <p:sp>
        <p:nvSpPr>
          <p:cNvPr id="105" name="Google Shape;105;p2"/>
          <p:cNvSpPr txBox="1"/>
          <p:nvPr/>
        </p:nvSpPr>
        <p:spPr>
          <a:xfrm>
            <a:off x="457200" y="857250"/>
            <a:ext cx="8221437" cy="3129403"/>
          </a:xfrm>
          <a:prstGeom prst="rect">
            <a:avLst/>
          </a:prstGeom>
          <a:noFill/>
          <a:ln>
            <a:noFill/>
          </a:ln>
        </p:spPr>
        <p:txBody>
          <a:bodyPr spcFirstLastPara="1" wrap="square" lIns="91425" tIns="45700" rIns="91425" bIns="45700" anchor="t" anchorCtr="0">
            <a:spAutoFit/>
          </a:bodyPr>
          <a:lstStyle/>
          <a:p>
            <a:pPr marL="342900" marR="0" indent="-342900">
              <a:lnSpc>
                <a:spcPct val="107000"/>
              </a:lnSpc>
              <a:spcBef>
                <a:spcPts val="0"/>
              </a:spcBef>
              <a:spcAft>
                <a:spcPts val="0"/>
              </a:spcAft>
              <a:buFont typeface="Arial" panose="020B0604020202020204" pitchFamily="34" charset="0"/>
              <a:buChar char="•"/>
            </a:pPr>
            <a:r>
              <a:rPr lang="en-US" sz="1800" kern="100" dirty="0">
                <a:latin typeface="Calibri" panose="020F0502020204030204" pitchFamily="34" charset="0"/>
                <a:ea typeface="Calibri" panose="020F0502020204030204" pitchFamily="34" charset="0"/>
                <a:cs typeface="Calibri" panose="020F0502020204030204" pitchFamily="34" charset="0"/>
              </a:rPr>
              <a:t>Forester d</a:t>
            </a:r>
            <a:r>
              <a:rPr lang="en-US" sz="1800" kern="100" dirty="0">
                <a:effectLst/>
                <a:latin typeface="Calibri" panose="020F0502020204030204" pitchFamily="34" charset="0"/>
                <a:ea typeface="Calibri" panose="020F0502020204030204" pitchFamily="34" charset="0"/>
                <a:cs typeface="Calibri" panose="020F0502020204030204" pitchFamily="34" charset="0"/>
              </a:rPr>
              <a:t>riving 25 mph struck by tree falling precisely onto the moving truck. </a:t>
            </a:r>
            <a:r>
              <a:rPr lang="en-US" sz="1800" kern="100" dirty="0">
                <a:latin typeface="Calibri" panose="020F0502020204030204" pitchFamily="34" charset="0"/>
                <a:ea typeface="Calibri" panose="020F0502020204030204" pitchFamily="34" charset="0"/>
                <a:cs typeface="Calibri" panose="020F0502020204030204" pitchFamily="34" charset="0"/>
              </a:rPr>
              <a:t>O</a:t>
            </a:r>
            <a:r>
              <a:rPr lang="en-US" sz="1800" kern="100" dirty="0">
                <a:effectLst/>
                <a:latin typeface="Calibri" panose="020F0502020204030204" pitchFamily="34" charset="0"/>
                <a:ea typeface="Calibri" panose="020F0502020204030204" pitchFamily="34" charset="0"/>
                <a:cs typeface="Calibri" panose="020F0502020204030204" pitchFamily="34" charset="0"/>
              </a:rPr>
              <a:t>dds tree would hit vehicle to low to contemplate. </a:t>
            </a:r>
          </a:p>
          <a:p>
            <a:pPr marL="342900" marR="0" indent="-342900">
              <a:lnSpc>
                <a:spcPct val="107000"/>
              </a:lnSpc>
              <a:spcBef>
                <a:spcPts val="0"/>
              </a:spcBef>
              <a:spcAft>
                <a:spcPts val="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Losing control of tree predictable from failed cuts at the stump.</a:t>
            </a:r>
          </a:p>
          <a:p>
            <a:pPr marL="342900" marR="0" indent="-342900">
              <a:lnSpc>
                <a:spcPct val="107000"/>
              </a:lnSpc>
              <a:spcBef>
                <a:spcPts val="0"/>
              </a:spcBef>
              <a:spcAft>
                <a:spcPts val="0"/>
              </a:spcAft>
              <a:buFont typeface="Arial" panose="020B0604020202020204" pitchFamily="34" charset="0"/>
              <a:buChar char="•"/>
            </a:pPr>
            <a:r>
              <a:rPr lang="en-US" sz="1800" kern="100" dirty="0">
                <a:latin typeface="Calibri" panose="020F0502020204030204" pitchFamily="34" charset="0"/>
                <a:ea typeface="Calibri" panose="020F0502020204030204" pitchFamily="34" charset="0"/>
                <a:cs typeface="Calibri" panose="020F0502020204030204" pitchFamily="34" charset="0"/>
              </a:rPr>
              <a:t>F</a:t>
            </a:r>
            <a:r>
              <a:rPr lang="en-US" sz="1800" kern="100" dirty="0">
                <a:effectLst/>
                <a:latin typeface="Calibri" panose="020F0502020204030204" pitchFamily="34" charset="0"/>
                <a:ea typeface="Calibri" panose="020F0502020204030204" pitchFamily="34" charset="0"/>
                <a:cs typeface="Calibri" panose="020F0502020204030204" pitchFamily="34" charset="0"/>
              </a:rPr>
              <a:t>irst back cut too low for undercut facing uphill away from the road. </a:t>
            </a:r>
          </a:p>
          <a:p>
            <a:pPr marL="342900" marR="0" indent="-342900">
              <a:lnSpc>
                <a:spcPct val="107000"/>
              </a:lnSpc>
              <a:spcBef>
                <a:spcPts val="0"/>
              </a:spcBef>
              <a:spcAft>
                <a:spcPts val="0"/>
              </a:spcAft>
              <a:buFont typeface="Arial" panose="020B0604020202020204" pitchFamily="34" charset="0"/>
              <a:buChar char="•"/>
            </a:pPr>
            <a:r>
              <a:rPr lang="en-US" sz="1800" kern="100" dirty="0">
                <a:latin typeface="Calibri" panose="020F0502020204030204" pitchFamily="34" charset="0"/>
                <a:ea typeface="Calibri" panose="020F0502020204030204" pitchFamily="34" charset="0"/>
                <a:cs typeface="Calibri" panose="020F0502020204030204" pitchFamily="34" charset="0"/>
              </a:rPr>
              <a:t>A</a:t>
            </a:r>
            <a:r>
              <a:rPr lang="en-US" sz="1800" kern="100" dirty="0">
                <a:effectLst/>
                <a:latin typeface="Calibri" panose="020F0502020204030204" pitchFamily="34" charset="0"/>
                <a:ea typeface="Calibri" panose="020F0502020204030204" pitchFamily="34" charset="0"/>
                <a:cs typeface="Calibri" panose="020F0502020204030204" pitchFamily="34" charset="0"/>
              </a:rPr>
              <a:t>nother back cut above first, negated effects a wedge provides to make leaning tree go up the hill. Coming over backwards was predictable.     </a:t>
            </a:r>
          </a:p>
          <a:p>
            <a:pPr marL="342900" marR="0" indent="-342900">
              <a:lnSpc>
                <a:spcPct val="107000"/>
              </a:lnSpc>
              <a:spcBef>
                <a:spcPts val="0"/>
              </a:spcBef>
              <a:spcAft>
                <a:spcPts val="0"/>
              </a:spcAft>
              <a:buFont typeface="Arial" panose="020B0604020202020204" pitchFamily="34" charset="0"/>
              <a:buChar char="•"/>
            </a:pPr>
            <a:r>
              <a:rPr lang="en-US" sz="1800" kern="100" dirty="0">
                <a:latin typeface="Calibri" panose="020F0502020204030204" pitchFamily="34" charset="0"/>
                <a:ea typeface="Calibri" panose="020F0502020204030204" pitchFamily="34" charset="0"/>
                <a:cs typeface="Calibri" panose="020F0502020204030204" pitchFamily="34" charset="0"/>
              </a:rPr>
              <a:t>F</a:t>
            </a:r>
            <a:r>
              <a:rPr lang="en-US" sz="1800" kern="100" dirty="0">
                <a:effectLst/>
                <a:latin typeface="Calibri" panose="020F0502020204030204" pitchFamily="34" charset="0"/>
                <a:ea typeface="Calibri" panose="020F0502020204030204" pitchFamily="34" charset="0"/>
                <a:cs typeface="Calibri" panose="020F0502020204030204" pitchFamily="34" charset="0"/>
              </a:rPr>
              <a:t>orester told to wait at flagger </a:t>
            </a:r>
            <a:r>
              <a:rPr lang="en-US" sz="1800" kern="100" dirty="0">
                <a:latin typeface="Calibri" panose="020F0502020204030204" pitchFamily="34" charset="0"/>
                <a:ea typeface="Calibri" panose="020F0502020204030204" pitchFamily="34" charset="0"/>
                <a:cs typeface="Calibri" panose="020F0502020204030204" pitchFamily="34" charset="0"/>
              </a:rPr>
              <a:t>location miles away until clearance given.</a:t>
            </a:r>
          </a:p>
          <a:p>
            <a:pPr marL="342900" indent="-342900">
              <a:lnSpc>
                <a:spcPct val="107000"/>
              </a:lnSpc>
              <a:buFont typeface="Arial" panose="020B0604020202020204" pitchFamily="34" charset="0"/>
              <a:buChar char="•"/>
            </a:pPr>
            <a:r>
              <a:rPr lang="en-US" sz="1800" kern="100" dirty="0">
                <a:latin typeface="Calibri" panose="020F0502020204030204" pitchFamily="34" charset="0"/>
                <a:ea typeface="Calibri" panose="020F0502020204030204" pitchFamily="34" charset="0"/>
                <a:cs typeface="Calibri" panose="020F0502020204030204" pitchFamily="34" charset="0"/>
              </a:rPr>
              <a:t>Driver decided enough time passed and </a:t>
            </a:r>
            <a:r>
              <a:rPr lang="en-US" sz="1800" kern="100" dirty="0">
                <a:effectLst/>
                <a:latin typeface="Calibri" panose="020F0502020204030204" pitchFamily="34" charset="0"/>
                <a:ea typeface="Calibri" panose="020F0502020204030204" pitchFamily="34" charset="0"/>
                <a:cs typeface="Calibri" panose="020F0502020204030204" pitchFamily="34" charset="0"/>
              </a:rPr>
              <a:t>drove on into harm’s way . . . matter of seconds for </a:t>
            </a:r>
            <a:r>
              <a:rPr lang="en-US" sz="1800" b="1" kern="100" dirty="0">
                <a:effectLst/>
                <a:latin typeface="Calibri" panose="020F0502020204030204" pitchFamily="34" charset="0"/>
                <a:ea typeface="Calibri" panose="020F0502020204030204" pitchFamily="34" charset="0"/>
                <a:cs typeface="Calibri" panose="020F0502020204030204" pitchFamily="34" charset="0"/>
              </a:rPr>
              <a:t>different outcome?</a:t>
            </a:r>
          </a:p>
          <a:p>
            <a:pPr marL="342900" indent="-342900">
              <a:lnSpc>
                <a:spcPct val="107000"/>
              </a:lnSpc>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Accident investigations had many opinions/conclusions . . . mostly wrong.</a:t>
            </a:r>
          </a:p>
        </p:txBody>
      </p:sp>
      <p:pic>
        <p:nvPicPr>
          <p:cNvPr id="106" name="Google Shape;106;p2"/>
          <p:cNvPicPr preferRelativeResize="0"/>
          <p:nvPr/>
        </p:nvPicPr>
        <p:blipFill rotWithShape="1">
          <a:blip r:embed="rId4">
            <a:alphaModFix/>
          </a:blip>
          <a:srcRect/>
          <a:stretch/>
        </p:blipFill>
        <p:spPr>
          <a:xfrm>
            <a:off x="5043921" y="4068318"/>
            <a:ext cx="3270153" cy="713232"/>
          </a:xfrm>
          <a:prstGeom prst="rect">
            <a:avLst/>
          </a:prstGeom>
          <a:noFill/>
          <a:ln>
            <a:noFill/>
          </a:ln>
        </p:spPr>
      </p:pic>
      <p:sp>
        <p:nvSpPr>
          <p:cNvPr id="107" name="Google Shape;107;p2"/>
          <p:cNvSpPr/>
          <p:nvPr/>
        </p:nvSpPr>
        <p:spPr>
          <a:xfrm>
            <a:off x="-213547" y="3961609"/>
            <a:ext cx="9626223" cy="101097"/>
          </a:xfrm>
          <a:prstGeom prst="rect">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4B2E83"/>
              </a:solidFill>
              <a:latin typeface="Calibri"/>
              <a:ea typeface="Calibri"/>
              <a:cs typeface="Calibri"/>
              <a:sym typeface="Calibri"/>
            </a:endParaRPr>
          </a:p>
        </p:txBody>
      </p:sp>
      <p:pic>
        <p:nvPicPr>
          <p:cNvPr id="108" name="Google Shape;108;p2"/>
          <p:cNvPicPr preferRelativeResize="0"/>
          <p:nvPr/>
        </p:nvPicPr>
        <p:blipFill rotWithShape="1">
          <a:blip r:embed="rId5">
            <a:alphaModFix/>
          </a:blip>
          <a:srcRect/>
          <a:stretch/>
        </p:blipFill>
        <p:spPr>
          <a:xfrm>
            <a:off x="457200" y="4274620"/>
            <a:ext cx="3935507" cy="300629"/>
          </a:xfrm>
          <a:prstGeom prst="rect">
            <a:avLst/>
          </a:prstGeom>
          <a:noFill/>
          <a:ln>
            <a:noFill/>
          </a:ln>
        </p:spPr>
      </p:pic>
    </p:spTree>
    <p:extLst>
      <p:ext uri="{BB962C8B-B14F-4D97-AF65-F5344CB8AC3E}">
        <p14:creationId xmlns:p14="http://schemas.microsoft.com/office/powerpoint/2010/main" val="3758566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p:nvPr/>
        </p:nvSpPr>
        <p:spPr>
          <a:xfrm>
            <a:off x="498020" y="171450"/>
            <a:ext cx="8311243" cy="391885"/>
          </a:xfrm>
          <a:prstGeom prst="rect">
            <a:avLst/>
          </a:prstGeom>
          <a:noFill/>
          <a:ln>
            <a:noFill/>
          </a:ln>
        </p:spPr>
        <p:txBody>
          <a:bodyPr spcFirstLastPara="1" wrap="square" lIns="68575" tIns="34275" rIns="68575" bIns="34275" anchor="ctr" anchorCtr="0">
            <a:noAutofit/>
          </a:bodyPr>
          <a:lstStyle/>
          <a:p>
            <a:pPr algn="ctr">
              <a:buClr>
                <a:srgbClr val="69904A"/>
              </a:buClr>
              <a:buSzPts val="3000"/>
            </a:pPr>
            <a:r>
              <a:rPr lang="en-US" sz="2400" b="1" kern="100" dirty="0">
                <a:solidFill>
                  <a:srgbClr val="69904A"/>
                </a:solidFill>
                <a:latin typeface="+mn-lt"/>
                <a:ea typeface="Calibri" panose="020F0502020204030204" pitchFamily="34" charset="0"/>
                <a:cs typeface="Calibri" panose="020F0502020204030204" pitchFamily="34" charset="0"/>
              </a:rPr>
              <a:t>TREES FALLS ONTO HIGHWAY: TOTAL COLLAPSE</a:t>
            </a:r>
            <a:endParaRPr lang="en-US" sz="2400" b="1" kern="100" dirty="0">
              <a:solidFill>
                <a:srgbClr val="69904A"/>
              </a:solidFill>
              <a:effectLst/>
              <a:latin typeface="+mn-lt"/>
              <a:ea typeface="Calibri" panose="020F0502020204030204" pitchFamily="34" charset="0"/>
              <a:cs typeface="Calibri" panose="020F0502020204030204" pitchFamily="34" charset="0"/>
            </a:endParaRPr>
          </a:p>
        </p:txBody>
      </p:sp>
      <p:pic>
        <p:nvPicPr>
          <p:cNvPr id="4" name="Picture 3" descr="A car crashed into a tree&#10;&#10;Description automatically generated">
            <a:extLst>
              <a:ext uri="{FF2B5EF4-FFF2-40B4-BE49-F238E27FC236}">
                <a16:creationId xmlns:a16="http://schemas.microsoft.com/office/drawing/2014/main" id="{07B2D3FA-D008-744F-03D1-2BB1AA34F43C}"/>
              </a:ext>
            </a:extLst>
          </p:cNvPr>
          <p:cNvPicPr>
            <a:picLocks noChangeAspect="1"/>
          </p:cNvPicPr>
          <p:nvPr/>
        </p:nvPicPr>
        <p:blipFill>
          <a:blip r:embed="rId3"/>
          <a:stretch>
            <a:fillRect/>
          </a:stretch>
        </p:blipFill>
        <p:spPr>
          <a:xfrm>
            <a:off x="1728107" y="653143"/>
            <a:ext cx="5987143" cy="4490357"/>
          </a:xfrm>
          <a:prstGeom prst="rect">
            <a:avLst/>
          </a:prstGeom>
        </p:spPr>
      </p:pic>
    </p:spTree>
    <p:extLst>
      <p:ext uri="{BB962C8B-B14F-4D97-AF65-F5344CB8AC3E}">
        <p14:creationId xmlns:p14="http://schemas.microsoft.com/office/powerpoint/2010/main" val="1457765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a:stretch/>
        </p:blipFill>
        <p:spPr>
          <a:xfrm>
            <a:off x="26725013" y="40810084"/>
            <a:ext cx="3874181" cy="1154921"/>
          </a:xfrm>
          <a:prstGeom prst="rect">
            <a:avLst/>
          </a:prstGeom>
          <a:noFill/>
          <a:ln>
            <a:noFill/>
          </a:ln>
        </p:spPr>
      </p:pic>
      <p:pic>
        <p:nvPicPr>
          <p:cNvPr id="101" name="Google Shape;101;p2"/>
          <p:cNvPicPr preferRelativeResize="0"/>
          <p:nvPr/>
        </p:nvPicPr>
        <p:blipFill rotWithShape="1">
          <a:blip r:embed="rId3">
            <a:alphaModFix/>
          </a:blip>
          <a:srcRect/>
          <a:stretch/>
        </p:blipFill>
        <p:spPr>
          <a:xfrm>
            <a:off x="26877413" y="40962484"/>
            <a:ext cx="3874181" cy="1154921"/>
          </a:xfrm>
          <a:prstGeom prst="rect">
            <a:avLst/>
          </a:prstGeom>
          <a:noFill/>
          <a:ln>
            <a:noFill/>
          </a:ln>
        </p:spPr>
      </p:pic>
      <p:pic>
        <p:nvPicPr>
          <p:cNvPr id="102" name="Google Shape;102;p2"/>
          <p:cNvPicPr preferRelativeResize="0"/>
          <p:nvPr/>
        </p:nvPicPr>
        <p:blipFill rotWithShape="1">
          <a:blip r:embed="rId3">
            <a:alphaModFix/>
          </a:blip>
          <a:srcRect/>
          <a:stretch/>
        </p:blipFill>
        <p:spPr>
          <a:xfrm>
            <a:off x="27029813" y="41114884"/>
            <a:ext cx="3874181" cy="1154921"/>
          </a:xfrm>
          <a:prstGeom prst="rect">
            <a:avLst/>
          </a:prstGeom>
          <a:noFill/>
          <a:ln>
            <a:noFill/>
          </a:ln>
        </p:spPr>
      </p:pic>
      <p:pic>
        <p:nvPicPr>
          <p:cNvPr id="103" name="Google Shape;103;p2"/>
          <p:cNvPicPr preferRelativeResize="0"/>
          <p:nvPr/>
        </p:nvPicPr>
        <p:blipFill rotWithShape="1">
          <a:blip r:embed="rId3">
            <a:alphaModFix/>
          </a:blip>
          <a:srcRect/>
          <a:stretch/>
        </p:blipFill>
        <p:spPr>
          <a:xfrm>
            <a:off x="16002000" y="17609005"/>
            <a:ext cx="13166788" cy="3925115"/>
          </a:xfrm>
          <a:prstGeom prst="rect">
            <a:avLst/>
          </a:prstGeom>
          <a:noFill/>
          <a:ln>
            <a:noFill/>
          </a:ln>
        </p:spPr>
      </p:pic>
      <p:sp>
        <p:nvSpPr>
          <p:cNvPr id="104" name="Google Shape;104;p2"/>
          <p:cNvSpPr txBox="1"/>
          <p:nvPr/>
        </p:nvSpPr>
        <p:spPr>
          <a:xfrm>
            <a:off x="367552" y="212271"/>
            <a:ext cx="8374379" cy="392701"/>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69904A"/>
              </a:buClr>
              <a:buSzPts val="3000"/>
              <a:buFont typeface="Encode Sans Condensed Thin"/>
              <a:buNone/>
            </a:pPr>
            <a:r>
              <a:rPr lang="en-US" sz="2800" b="1" dirty="0">
                <a:solidFill>
                  <a:srgbClr val="69904A"/>
                </a:solidFill>
                <a:latin typeface="+mn-lt"/>
                <a:cs typeface="Calibri" panose="020F0502020204030204" pitchFamily="34" charset="0"/>
              </a:rPr>
              <a:t>TREES FALL ONTO HIGHWAYS</a:t>
            </a:r>
          </a:p>
        </p:txBody>
      </p:sp>
      <p:sp>
        <p:nvSpPr>
          <p:cNvPr id="105" name="Google Shape;105;p2"/>
          <p:cNvSpPr txBox="1"/>
          <p:nvPr/>
        </p:nvSpPr>
        <p:spPr>
          <a:xfrm>
            <a:off x="367552" y="702129"/>
            <a:ext cx="8311085" cy="3231614"/>
          </a:xfrm>
          <a:prstGeom prst="rect">
            <a:avLst/>
          </a:prstGeom>
          <a:noFill/>
          <a:ln>
            <a:noFill/>
          </a:ln>
        </p:spPr>
        <p:txBody>
          <a:bodyPr spcFirstLastPara="1" wrap="square" lIns="91425" tIns="45700" rIns="91425" bIns="45700" anchor="t" anchorCtr="0">
            <a:spAutoFit/>
          </a:bodyPr>
          <a:lstStyle/>
          <a:p>
            <a:pPr marL="285750" indent="-285750">
              <a:buClrTx/>
              <a:buSzPts val="1800"/>
              <a:buFont typeface="Arial" panose="020B0604020202020204" pitchFamily="34" charset="0"/>
              <a:buChar char="•"/>
            </a:pPr>
            <a:r>
              <a:rPr lang="en-US" sz="1700" kern="100" dirty="0">
                <a:effectLst/>
                <a:latin typeface="+mj-lt"/>
                <a:ea typeface="Calibri" panose="020F0502020204030204" pitchFamily="34" charset="0"/>
                <a:cs typeface="Calibri" panose="020F0502020204030204" pitchFamily="34" charset="0"/>
              </a:rPr>
              <a:t>When trees fall onto highways and kill </a:t>
            </a:r>
            <a:r>
              <a:rPr lang="en-US" sz="1700" kern="100" dirty="0">
                <a:latin typeface="+mj-lt"/>
                <a:ea typeface="Calibri" panose="020F0502020204030204" pitchFamily="34" charset="0"/>
                <a:cs typeface="Calibri" panose="020F0502020204030204" pitchFamily="34" charset="0"/>
              </a:rPr>
              <a:t>by</a:t>
            </a:r>
            <a:r>
              <a:rPr lang="en-US" sz="1700" kern="100" dirty="0">
                <a:effectLst/>
                <a:latin typeface="+mj-lt"/>
                <a:ea typeface="Calibri" panose="020F0502020204030204" pitchFamily="34" charset="0"/>
                <a:cs typeface="Calibri" panose="020F0502020204030204" pitchFamily="34" charset="0"/>
              </a:rPr>
              <a:t>standers, </a:t>
            </a:r>
            <a:r>
              <a:rPr lang="en-US" sz="1700" kern="100" dirty="0">
                <a:latin typeface="+mj-lt"/>
                <a:ea typeface="Calibri" panose="020F0502020204030204" pitchFamily="34" charset="0"/>
                <a:cs typeface="Calibri" panose="020F0502020204030204" pitchFamily="34" charset="0"/>
              </a:rPr>
              <a:t>events </a:t>
            </a:r>
            <a:r>
              <a:rPr lang="en-US" sz="1700" kern="100" dirty="0">
                <a:effectLst/>
                <a:latin typeface="+mj-lt"/>
                <a:ea typeface="Calibri" panose="020F0502020204030204" pitchFamily="34" charset="0"/>
                <a:cs typeface="Calibri" panose="020F0502020204030204" pitchFamily="34" charset="0"/>
              </a:rPr>
              <a:t>are </a:t>
            </a:r>
            <a:r>
              <a:rPr lang="en-US" sz="1700" kern="100" dirty="0">
                <a:latin typeface="+mj-lt"/>
                <a:ea typeface="Calibri" panose="020F0502020204030204" pitchFamily="34" charset="0"/>
                <a:cs typeface="Calibri" panose="020F0502020204030204" pitchFamily="34" charset="0"/>
              </a:rPr>
              <a:t>NOT </a:t>
            </a:r>
            <a:r>
              <a:rPr lang="en-US" sz="1700" kern="100" dirty="0">
                <a:effectLst/>
                <a:latin typeface="+mj-lt"/>
                <a:ea typeface="Calibri" panose="020F0502020204030204" pitchFamily="34" charset="0"/>
                <a:cs typeface="Calibri" panose="020F0502020204030204" pitchFamily="34" charset="0"/>
              </a:rPr>
              <a:t>“Acts of God.” </a:t>
            </a:r>
          </a:p>
          <a:p>
            <a:pPr marL="285750" indent="-285750">
              <a:buClrTx/>
              <a:buSzPts val="1800"/>
              <a:buFont typeface="Arial" panose="020B0604020202020204" pitchFamily="34" charset="0"/>
              <a:buChar char="•"/>
            </a:pPr>
            <a:r>
              <a:rPr lang="en-US" sz="1700" kern="100" dirty="0">
                <a:latin typeface="+mj-lt"/>
                <a:ea typeface="Calibri" panose="020F0502020204030204" pitchFamily="34" charset="0"/>
                <a:cs typeface="Calibri" panose="020F0502020204030204" pitchFamily="34" charset="0"/>
              </a:rPr>
              <a:t>P</a:t>
            </a:r>
            <a:r>
              <a:rPr lang="en-US" sz="1700" kern="100" dirty="0">
                <a:effectLst/>
                <a:latin typeface="+mj-lt"/>
                <a:ea typeface="Calibri" panose="020F0502020204030204" pitchFamily="34" charset="0"/>
                <a:cs typeface="Calibri" panose="020F0502020204030204" pitchFamily="34" charset="0"/>
              </a:rPr>
              <a:t>rior evidence of tree failure in the area from dents in the guard rail, adjacent downed trees, or blown out tops.</a:t>
            </a:r>
          </a:p>
          <a:p>
            <a:pPr marL="285750" indent="-285750">
              <a:buClrTx/>
              <a:buSzPts val="1800"/>
              <a:buFont typeface="Arial" panose="020B0604020202020204" pitchFamily="34" charset="0"/>
              <a:buChar char="•"/>
            </a:pPr>
            <a:r>
              <a:rPr lang="en-US" sz="1700" kern="100" dirty="0">
                <a:effectLst/>
                <a:latin typeface="+mj-lt"/>
                <a:ea typeface="Calibri" panose="020F0502020204030204" pitchFamily="34" charset="0"/>
                <a:cs typeface="Calibri" panose="020F0502020204030204" pitchFamily="34" charset="0"/>
              </a:rPr>
              <a:t>When incident trees show root rot or butt rot, prevailing wind events, slope, or lean will cause trees to fall across highways.  </a:t>
            </a:r>
          </a:p>
          <a:p>
            <a:pPr marL="285750" indent="-285750">
              <a:buClrTx/>
              <a:buSzPts val="1800"/>
              <a:buFont typeface="Arial" panose="020B0604020202020204" pitchFamily="34" charset="0"/>
              <a:buChar char="•"/>
            </a:pPr>
            <a:r>
              <a:rPr lang="en-US" sz="1700" kern="100" dirty="0">
                <a:effectLst/>
                <a:latin typeface="+mj-lt"/>
                <a:ea typeface="Calibri" panose="020F0502020204030204" pitchFamily="34" charset="0"/>
                <a:cs typeface="Calibri" panose="020F0502020204030204" pitchFamily="34" charset="0"/>
              </a:rPr>
              <a:t>A large old growth tree with only a ring of solid wood at the base will inevitably suffer a “total tree collapse” when the strength of the tree to hold it upright is less than the forces for failure. Hard to predict the probable failure zone.</a:t>
            </a:r>
          </a:p>
          <a:p>
            <a:pPr marL="285750" indent="-285750">
              <a:buClrTx/>
              <a:buSzPts val="1800"/>
              <a:buFont typeface="Arial" panose="020B0604020202020204" pitchFamily="34" charset="0"/>
              <a:buChar char="•"/>
            </a:pPr>
            <a:r>
              <a:rPr lang="en-US" sz="1700" kern="100" dirty="0">
                <a:effectLst/>
                <a:latin typeface="+mj-lt"/>
                <a:ea typeface="Calibri" panose="020F0502020204030204" pitchFamily="34" charset="0"/>
                <a:cs typeface="Calibri" panose="020F0502020204030204" pitchFamily="34" charset="0"/>
              </a:rPr>
              <a:t>Highways with high traffic rates are not low probability targets.</a:t>
            </a:r>
          </a:p>
          <a:p>
            <a:pPr marL="285750" indent="-285750">
              <a:buClrTx/>
              <a:buSzPts val="1800"/>
              <a:buFont typeface="Arial" panose="020B0604020202020204" pitchFamily="34" charset="0"/>
              <a:buChar char="•"/>
            </a:pPr>
            <a:r>
              <a:rPr lang="en-US" sz="1700" kern="100" dirty="0">
                <a:effectLst/>
                <a:latin typeface="+mj-lt"/>
                <a:ea typeface="Calibri" panose="020F0502020204030204" pitchFamily="34" charset="0"/>
                <a:cs typeface="Calibri" panose="020F0502020204030204" pitchFamily="34" charset="0"/>
              </a:rPr>
              <a:t>A dark and stormy night on a curvy well traveled highway removes the rare event probability idea for driving into a downed tree or being struck by one or more windthrown trees.</a:t>
            </a:r>
          </a:p>
        </p:txBody>
      </p:sp>
      <p:pic>
        <p:nvPicPr>
          <p:cNvPr id="106" name="Google Shape;106;p2"/>
          <p:cNvPicPr preferRelativeResize="0"/>
          <p:nvPr/>
        </p:nvPicPr>
        <p:blipFill rotWithShape="1">
          <a:blip r:embed="rId4">
            <a:alphaModFix/>
          </a:blip>
          <a:srcRect/>
          <a:stretch/>
        </p:blipFill>
        <p:spPr>
          <a:xfrm>
            <a:off x="5043921" y="4068318"/>
            <a:ext cx="3270153" cy="713232"/>
          </a:xfrm>
          <a:prstGeom prst="rect">
            <a:avLst/>
          </a:prstGeom>
          <a:noFill/>
          <a:ln>
            <a:noFill/>
          </a:ln>
        </p:spPr>
      </p:pic>
      <p:sp>
        <p:nvSpPr>
          <p:cNvPr id="107" name="Google Shape;107;p2"/>
          <p:cNvSpPr/>
          <p:nvPr/>
        </p:nvSpPr>
        <p:spPr>
          <a:xfrm>
            <a:off x="-213547" y="3961609"/>
            <a:ext cx="9626223" cy="101097"/>
          </a:xfrm>
          <a:prstGeom prst="rect">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4B2E83"/>
              </a:solidFill>
              <a:latin typeface="Calibri"/>
              <a:ea typeface="Calibri"/>
              <a:cs typeface="Calibri"/>
              <a:sym typeface="Calibri"/>
            </a:endParaRPr>
          </a:p>
        </p:txBody>
      </p:sp>
      <p:pic>
        <p:nvPicPr>
          <p:cNvPr id="108" name="Google Shape;108;p2"/>
          <p:cNvPicPr preferRelativeResize="0"/>
          <p:nvPr/>
        </p:nvPicPr>
        <p:blipFill rotWithShape="1">
          <a:blip r:embed="rId5">
            <a:alphaModFix/>
          </a:blip>
          <a:srcRect/>
          <a:stretch/>
        </p:blipFill>
        <p:spPr>
          <a:xfrm>
            <a:off x="457200" y="4274620"/>
            <a:ext cx="3935507" cy="300629"/>
          </a:xfrm>
          <a:prstGeom prst="rect">
            <a:avLst/>
          </a:prstGeom>
          <a:noFill/>
          <a:ln>
            <a:noFill/>
          </a:ln>
        </p:spPr>
      </p:pic>
    </p:spTree>
    <p:extLst>
      <p:ext uri="{BB962C8B-B14F-4D97-AF65-F5344CB8AC3E}">
        <p14:creationId xmlns:p14="http://schemas.microsoft.com/office/powerpoint/2010/main" val="2753856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a:stretch/>
        </p:blipFill>
        <p:spPr>
          <a:xfrm>
            <a:off x="26725013" y="40810084"/>
            <a:ext cx="3874181" cy="1154921"/>
          </a:xfrm>
          <a:prstGeom prst="rect">
            <a:avLst/>
          </a:prstGeom>
          <a:noFill/>
          <a:ln>
            <a:noFill/>
          </a:ln>
        </p:spPr>
      </p:pic>
      <p:pic>
        <p:nvPicPr>
          <p:cNvPr id="101" name="Google Shape;101;p2"/>
          <p:cNvPicPr preferRelativeResize="0"/>
          <p:nvPr/>
        </p:nvPicPr>
        <p:blipFill rotWithShape="1">
          <a:blip r:embed="rId3">
            <a:alphaModFix/>
          </a:blip>
          <a:srcRect/>
          <a:stretch/>
        </p:blipFill>
        <p:spPr>
          <a:xfrm>
            <a:off x="26877413" y="40962484"/>
            <a:ext cx="3874181" cy="1154921"/>
          </a:xfrm>
          <a:prstGeom prst="rect">
            <a:avLst/>
          </a:prstGeom>
          <a:noFill/>
          <a:ln>
            <a:noFill/>
          </a:ln>
        </p:spPr>
      </p:pic>
      <p:pic>
        <p:nvPicPr>
          <p:cNvPr id="102" name="Google Shape;102;p2"/>
          <p:cNvPicPr preferRelativeResize="0"/>
          <p:nvPr/>
        </p:nvPicPr>
        <p:blipFill rotWithShape="1">
          <a:blip r:embed="rId3">
            <a:alphaModFix/>
          </a:blip>
          <a:srcRect/>
          <a:stretch/>
        </p:blipFill>
        <p:spPr>
          <a:xfrm>
            <a:off x="27029813" y="41114884"/>
            <a:ext cx="3874181" cy="1154921"/>
          </a:xfrm>
          <a:prstGeom prst="rect">
            <a:avLst/>
          </a:prstGeom>
          <a:noFill/>
          <a:ln>
            <a:noFill/>
          </a:ln>
        </p:spPr>
      </p:pic>
      <p:pic>
        <p:nvPicPr>
          <p:cNvPr id="103" name="Google Shape;103;p2"/>
          <p:cNvPicPr preferRelativeResize="0"/>
          <p:nvPr/>
        </p:nvPicPr>
        <p:blipFill rotWithShape="1">
          <a:blip r:embed="rId3">
            <a:alphaModFix/>
          </a:blip>
          <a:srcRect/>
          <a:stretch/>
        </p:blipFill>
        <p:spPr>
          <a:xfrm>
            <a:off x="16002000" y="17609005"/>
            <a:ext cx="13166788" cy="3925115"/>
          </a:xfrm>
          <a:prstGeom prst="rect">
            <a:avLst/>
          </a:prstGeom>
          <a:noFill/>
          <a:ln>
            <a:noFill/>
          </a:ln>
        </p:spPr>
      </p:pic>
      <p:sp>
        <p:nvSpPr>
          <p:cNvPr id="104" name="Google Shape;104;p2"/>
          <p:cNvSpPr txBox="1"/>
          <p:nvPr/>
        </p:nvSpPr>
        <p:spPr>
          <a:xfrm>
            <a:off x="457201" y="212271"/>
            <a:ext cx="8107136" cy="868523"/>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69904A"/>
              </a:buClr>
              <a:buSzPts val="3000"/>
              <a:buFont typeface="Encode Sans Condensed Thin"/>
              <a:buNone/>
            </a:pPr>
            <a:r>
              <a:rPr lang="en-US" sz="2400" b="1" dirty="0">
                <a:solidFill>
                  <a:schemeClr val="accent3">
                    <a:lumMod val="75000"/>
                  </a:schemeClr>
                </a:solidFill>
              </a:rPr>
              <a:t>CONTRIBUTING FACTORS FROM </a:t>
            </a:r>
            <a:br>
              <a:rPr lang="en-US" sz="2400" b="1" dirty="0">
                <a:solidFill>
                  <a:schemeClr val="accent3">
                    <a:lumMod val="75000"/>
                  </a:schemeClr>
                </a:solidFill>
              </a:rPr>
            </a:br>
            <a:r>
              <a:rPr lang="en-US" sz="2400" b="1" dirty="0">
                <a:solidFill>
                  <a:schemeClr val="accent3">
                    <a:lumMod val="75000"/>
                  </a:schemeClr>
                </a:solidFill>
              </a:rPr>
              <a:t>LITIGATION INVESTIGATIONS</a:t>
            </a:r>
            <a:endParaRPr lang="en-US" sz="2400" b="1" dirty="0">
              <a:solidFill>
                <a:srgbClr val="69904A"/>
              </a:solidFill>
              <a:latin typeface="+mj-lt"/>
              <a:cs typeface="Calibri" panose="020F0502020204030204" pitchFamily="34" charset="0"/>
            </a:endParaRPr>
          </a:p>
        </p:txBody>
      </p:sp>
      <p:sp>
        <p:nvSpPr>
          <p:cNvPr id="105" name="Google Shape;105;p2"/>
          <p:cNvSpPr txBox="1"/>
          <p:nvPr/>
        </p:nvSpPr>
        <p:spPr>
          <a:xfrm>
            <a:off x="522514" y="1379764"/>
            <a:ext cx="8219417" cy="132339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Tx/>
              <a:buSzPts val="1800"/>
              <a:buFont typeface="Arial" panose="020B0604020202020204" pitchFamily="34" charset="0"/>
              <a:buChar char="•"/>
            </a:pPr>
            <a:r>
              <a:rPr lang="en-US" sz="1800" dirty="0">
                <a:solidFill>
                  <a:schemeClr val="tx1"/>
                </a:solidFill>
                <a:latin typeface="Arial"/>
                <a:ea typeface="Arial"/>
                <a:cs typeface="Arial"/>
                <a:sym typeface="Arial"/>
              </a:rPr>
              <a:t>Cultural differences and influences</a:t>
            </a:r>
          </a:p>
          <a:p>
            <a:pPr marL="285750" marR="0" lvl="0" indent="-285750" algn="l" rtl="0">
              <a:spcBef>
                <a:spcPts val="0"/>
              </a:spcBef>
              <a:spcAft>
                <a:spcPts val="0"/>
              </a:spcAft>
              <a:buClrTx/>
              <a:buSzPts val="1800"/>
              <a:buFont typeface="Arial" panose="020B0604020202020204" pitchFamily="34" charset="0"/>
              <a:buChar char="•"/>
            </a:pPr>
            <a:r>
              <a:rPr lang="en-US" sz="1800" dirty="0">
                <a:solidFill>
                  <a:schemeClr val="tx1"/>
                </a:solidFill>
                <a:latin typeface="Arial"/>
                <a:ea typeface="Arial"/>
                <a:cs typeface="Arial"/>
                <a:sym typeface="Arial"/>
              </a:rPr>
              <a:t>Social hierarchies and communications</a:t>
            </a:r>
          </a:p>
          <a:p>
            <a:pPr marL="285750" marR="0" lvl="0" indent="-285750" algn="l" rtl="0">
              <a:spcBef>
                <a:spcPts val="0"/>
              </a:spcBef>
              <a:spcAft>
                <a:spcPts val="0"/>
              </a:spcAft>
              <a:buClrTx/>
              <a:buSzPts val="1800"/>
              <a:buFont typeface="Arial" panose="020B0604020202020204" pitchFamily="34" charset="0"/>
              <a:buChar char="•"/>
            </a:pPr>
            <a:r>
              <a:rPr lang="en-US" sz="1800" dirty="0">
                <a:solidFill>
                  <a:schemeClr val="tx1"/>
                </a:solidFill>
              </a:rPr>
              <a:t>Confessions at later date of wrongdoing</a:t>
            </a:r>
          </a:p>
          <a:p>
            <a:pPr marL="285750" marR="0" lvl="0" indent="-285750" algn="l" rtl="0">
              <a:spcBef>
                <a:spcPts val="0"/>
              </a:spcBef>
              <a:spcAft>
                <a:spcPts val="0"/>
              </a:spcAft>
              <a:buClrTx/>
              <a:buSzPts val="1800"/>
              <a:buFont typeface="Arial" panose="020B0604020202020204" pitchFamily="34" charset="0"/>
              <a:buChar char="•"/>
            </a:pPr>
            <a:r>
              <a:rPr lang="en-US" sz="1800" dirty="0">
                <a:solidFill>
                  <a:schemeClr val="tx1"/>
                </a:solidFill>
                <a:latin typeface="Arial"/>
                <a:ea typeface="Arial"/>
                <a:cs typeface="Arial"/>
                <a:sym typeface="Arial"/>
              </a:rPr>
              <a:t>Understanding risk taking behaviors</a:t>
            </a:r>
            <a:br>
              <a:rPr lang="en-US" sz="1800" b="1" dirty="0">
                <a:solidFill>
                  <a:srgbClr val="69904A"/>
                </a:solidFill>
                <a:latin typeface="Arial"/>
                <a:ea typeface="Arial"/>
                <a:cs typeface="Arial"/>
                <a:sym typeface="Arial"/>
              </a:rPr>
            </a:br>
            <a:endParaRPr lang="en-US" sz="800" dirty="0">
              <a:solidFill>
                <a:schemeClr val="dk1"/>
              </a:solidFill>
              <a:latin typeface="Open Sans"/>
              <a:ea typeface="Open Sans"/>
              <a:cs typeface="Open Sans"/>
              <a:sym typeface="Open Sans"/>
            </a:endParaRPr>
          </a:p>
        </p:txBody>
      </p:sp>
      <p:pic>
        <p:nvPicPr>
          <p:cNvPr id="106" name="Google Shape;106;p2"/>
          <p:cNvPicPr preferRelativeResize="0"/>
          <p:nvPr/>
        </p:nvPicPr>
        <p:blipFill rotWithShape="1">
          <a:blip r:embed="rId4">
            <a:alphaModFix/>
          </a:blip>
          <a:srcRect/>
          <a:stretch/>
        </p:blipFill>
        <p:spPr>
          <a:xfrm>
            <a:off x="5043921" y="4068318"/>
            <a:ext cx="3270153" cy="713232"/>
          </a:xfrm>
          <a:prstGeom prst="rect">
            <a:avLst/>
          </a:prstGeom>
          <a:noFill/>
          <a:ln>
            <a:noFill/>
          </a:ln>
        </p:spPr>
      </p:pic>
      <p:sp>
        <p:nvSpPr>
          <p:cNvPr id="107" name="Google Shape;107;p2"/>
          <p:cNvSpPr/>
          <p:nvPr/>
        </p:nvSpPr>
        <p:spPr>
          <a:xfrm>
            <a:off x="-213547" y="3961609"/>
            <a:ext cx="9626223" cy="101097"/>
          </a:xfrm>
          <a:prstGeom prst="rect">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4B2E83"/>
              </a:solidFill>
              <a:latin typeface="Calibri"/>
              <a:ea typeface="Calibri"/>
              <a:cs typeface="Calibri"/>
              <a:sym typeface="Calibri"/>
            </a:endParaRPr>
          </a:p>
        </p:txBody>
      </p:sp>
      <p:pic>
        <p:nvPicPr>
          <p:cNvPr id="108" name="Google Shape;108;p2"/>
          <p:cNvPicPr preferRelativeResize="0"/>
          <p:nvPr/>
        </p:nvPicPr>
        <p:blipFill rotWithShape="1">
          <a:blip r:embed="rId5">
            <a:alphaModFix/>
          </a:blip>
          <a:srcRect/>
          <a:stretch/>
        </p:blipFill>
        <p:spPr>
          <a:xfrm>
            <a:off x="457200" y="4274620"/>
            <a:ext cx="3935507" cy="300629"/>
          </a:xfrm>
          <a:prstGeom prst="rect">
            <a:avLst/>
          </a:prstGeom>
          <a:noFill/>
          <a:ln>
            <a:noFill/>
          </a:ln>
        </p:spPr>
      </p:pic>
    </p:spTree>
    <p:extLst>
      <p:ext uri="{BB962C8B-B14F-4D97-AF65-F5344CB8AC3E}">
        <p14:creationId xmlns:p14="http://schemas.microsoft.com/office/powerpoint/2010/main" val="2210366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a:stretch/>
        </p:blipFill>
        <p:spPr>
          <a:xfrm>
            <a:off x="26725013" y="40810084"/>
            <a:ext cx="3874181" cy="1154921"/>
          </a:xfrm>
          <a:prstGeom prst="rect">
            <a:avLst/>
          </a:prstGeom>
          <a:noFill/>
          <a:ln>
            <a:noFill/>
          </a:ln>
        </p:spPr>
      </p:pic>
      <p:pic>
        <p:nvPicPr>
          <p:cNvPr id="101" name="Google Shape;101;p2"/>
          <p:cNvPicPr preferRelativeResize="0"/>
          <p:nvPr/>
        </p:nvPicPr>
        <p:blipFill rotWithShape="1">
          <a:blip r:embed="rId3">
            <a:alphaModFix/>
          </a:blip>
          <a:srcRect/>
          <a:stretch/>
        </p:blipFill>
        <p:spPr>
          <a:xfrm>
            <a:off x="26877413" y="40962484"/>
            <a:ext cx="3874181" cy="1154921"/>
          </a:xfrm>
          <a:prstGeom prst="rect">
            <a:avLst/>
          </a:prstGeom>
          <a:noFill/>
          <a:ln>
            <a:noFill/>
          </a:ln>
        </p:spPr>
      </p:pic>
      <p:pic>
        <p:nvPicPr>
          <p:cNvPr id="102" name="Google Shape;102;p2"/>
          <p:cNvPicPr preferRelativeResize="0"/>
          <p:nvPr/>
        </p:nvPicPr>
        <p:blipFill rotWithShape="1">
          <a:blip r:embed="rId3">
            <a:alphaModFix/>
          </a:blip>
          <a:srcRect/>
          <a:stretch/>
        </p:blipFill>
        <p:spPr>
          <a:xfrm>
            <a:off x="27029813" y="41114884"/>
            <a:ext cx="3874181" cy="1154921"/>
          </a:xfrm>
          <a:prstGeom prst="rect">
            <a:avLst/>
          </a:prstGeom>
          <a:noFill/>
          <a:ln>
            <a:noFill/>
          </a:ln>
        </p:spPr>
      </p:pic>
      <p:pic>
        <p:nvPicPr>
          <p:cNvPr id="103" name="Google Shape;103;p2"/>
          <p:cNvPicPr preferRelativeResize="0"/>
          <p:nvPr/>
        </p:nvPicPr>
        <p:blipFill rotWithShape="1">
          <a:blip r:embed="rId3">
            <a:alphaModFix/>
          </a:blip>
          <a:srcRect/>
          <a:stretch/>
        </p:blipFill>
        <p:spPr>
          <a:xfrm>
            <a:off x="16002000" y="17609005"/>
            <a:ext cx="13166788" cy="3925115"/>
          </a:xfrm>
          <a:prstGeom prst="rect">
            <a:avLst/>
          </a:prstGeom>
          <a:noFill/>
          <a:ln>
            <a:noFill/>
          </a:ln>
        </p:spPr>
      </p:pic>
      <p:sp>
        <p:nvSpPr>
          <p:cNvPr id="104" name="Google Shape;104;p2"/>
          <p:cNvSpPr txBox="1"/>
          <p:nvPr/>
        </p:nvSpPr>
        <p:spPr>
          <a:xfrm>
            <a:off x="457201" y="114300"/>
            <a:ext cx="8107136" cy="453952"/>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69904A"/>
              </a:buClr>
              <a:buSzPts val="3000"/>
              <a:buFont typeface="Encode Sans Condensed Thin"/>
              <a:buNone/>
            </a:pPr>
            <a:r>
              <a:rPr lang="en-US" sz="2400" b="1" dirty="0">
                <a:solidFill>
                  <a:srgbClr val="69904A"/>
                </a:solidFill>
                <a:latin typeface="+mn-lt"/>
                <a:ea typeface="Encode Sans Condensed Thin"/>
                <a:cs typeface="Encode Sans Condensed Thin"/>
                <a:sym typeface="Encode Sans Condensed Thin"/>
              </a:rPr>
              <a:t>CONCLUSIONS</a:t>
            </a:r>
            <a:endParaRPr lang="en-US" sz="2400" b="1" dirty="0">
              <a:solidFill>
                <a:srgbClr val="69904A"/>
              </a:solidFill>
              <a:latin typeface="+mn-lt"/>
            </a:endParaRPr>
          </a:p>
        </p:txBody>
      </p:sp>
      <p:pic>
        <p:nvPicPr>
          <p:cNvPr id="106" name="Google Shape;106;p2"/>
          <p:cNvPicPr preferRelativeResize="0"/>
          <p:nvPr/>
        </p:nvPicPr>
        <p:blipFill rotWithShape="1">
          <a:blip r:embed="rId4">
            <a:alphaModFix/>
          </a:blip>
          <a:srcRect/>
          <a:stretch/>
        </p:blipFill>
        <p:spPr>
          <a:xfrm>
            <a:off x="5043921" y="4068318"/>
            <a:ext cx="3270153" cy="713232"/>
          </a:xfrm>
          <a:prstGeom prst="rect">
            <a:avLst/>
          </a:prstGeom>
          <a:noFill/>
          <a:ln>
            <a:noFill/>
          </a:ln>
        </p:spPr>
      </p:pic>
      <p:sp>
        <p:nvSpPr>
          <p:cNvPr id="107" name="Google Shape;107;p2"/>
          <p:cNvSpPr/>
          <p:nvPr/>
        </p:nvSpPr>
        <p:spPr>
          <a:xfrm>
            <a:off x="-213547" y="3961609"/>
            <a:ext cx="9626223" cy="101097"/>
          </a:xfrm>
          <a:prstGeom prst="rect">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4B2E83"/>
              </a:solidFill>
              <a:latin typeface="Calibri"/>
              <a:ea typeface="Calibri"/>
              <a:cs typeface="Calibri"/>
              <a:sym typeface="Calibri"/>
            </a:endParaRPr>
          </a:p>
        </p:txBody>
      </p:sp>
      <p:pic>
        <p:nvPicPr>
          <p:cNvPr id="108" name="Google Shape;108;p2"/>
          <p:cNvPicPr preferRelativeResize="0"/>
          <p:nvPr/>
        </p:nvPicPr>
        <p:blipFill rotWithShape="1">
          <a:blip r:embed="rId5">
            <a:alphaModFix/>
          </a:blip>
          <a:srcRect/>
          <a:stretch/>
        </p:blipFill>
        <p:spPr>
          <a:xfrm>
            <a:off x="457200" y="4274620"/>
            <a:ext cx="3935507" cy="300629"/>
          </a:xfrm>
          <a:prstGeom prst="rect">
            <a:avLst/>
          </a:prstGeom>
          <a:noFill/>
          <a:ln>
            <a:noFill/>
          </a:ln>
        </p:spPr>
      </p:pic>
      <p:graphicFrame>
        <p:nvGraphicFramePr>
          <p:cNvPr id="2" name="Table 1">
            <a:extLst>
              <a:ext uri="{FF2B5EF4-FFF2-40B4-BE49-F238E27FC236}">
                <a16:creationId xmlns:a16="http://schemas.microsoft.com/office/drawing/2014/main" id="{A3E26879-9AD3-279E-5880-9A5691974D00}"/>
              </a:ext>
            </a:extLst>
          </p:cNvPr>
          <p:cNvGraphicFramePr>
            <a:graphicFrameLocks noGrp="1"/>
          </p:cNvGraphicFramePr>
          <p:nvPr>
            <p:extLst>
              <p:ext uri="{D42A27DB-BD31-4B8C-83A1-F6EECF244321}">
                <p14:modId xmlns:p14="http://schemas.microsoft.com/office/powerpoint/2010/main" val="2798126767"/>
              </p:ext>
            </p:extLst>
          </p:nvPr>
        </p:nvGraphicFramePr>
        <p:xfrm>
          <a:off x="0" y="568251"/>
          <a:ext cx="8686800" cy="3393357"/>
        </p:xfrm>
        <a:graphic>
          <a:graphicData uri="http://schemas.openxmlformats.org/drawingml/2006/table">
            <a:tbl>
              <a:tblPr firstRow="1" bandRow="1">
                <a:tableStyleId>{5C22544A-7EE6-4342-B048-85BDC9FD1C3A}</a:tableStyleId>
              </a:tblPr>
              <a:tblGrid>
                <a:gridCol w="3886201">
                  <a:extLst>
                    <a:ext uri="{9D8B030D-6E8A-4147-A177-3AD203B41FA5}">
                      <a16:colId xmlns:a16="http://schemas.microsoft.com/office/drawing/2014/main" val="172652849"/>
                    </a:ext>
                  </a:extLst>
                </a:gridCol>
                <a:gridCol w="4800599">
                  <a:extLst>
                    <a:ext uri="{9D8B030D-6E8A-4147-A177-3AD203B41FA5}">
                      <a16:colId xmlns:a16="http://schemas.microsoft.com/office/drawing/2014/main" val="1467731672"/>
                    </a:ext>
                  </a:extLst>
                </a:gridCol>
              </a:tblGrid>
              <a:tr h="3393357">
                <a:tc>
                  <a:txBody>
                    <a:bodyPr/>
                    <a:lstStyle/>
                    <a:p>
                      <a:endParaRPr lang="en-US" dirty="0"/>
                    </a:p>
                    <a:p>
                      <a:endParaRPr lang="en-US"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b="1" dirty="0">
                        <a:solidFill>
                          <a:srgbClr val="322465"/>
                        </a:solidFill>
                        <a:latin typeface="+mn-lt"/>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500" b="1" dirty="0">
                          <a:solidFill>
                            <a:schemeClr val="tx1"/>
                          </a:solidFill>
                          <a:latin typeface="Baguet Script" panose="00000500000000000000" pitchFamily="2" charset="0"/>
                          <a:ea typeface="Arial"/>
                          <a:cs typeface="Arial"/>
                          <a:sym typeface="Arial"/>
                        </a:rPr>
                        <a:t>Hopes, Desires, Goals, Expectations, Optimism </a:t>
                      </a:r>
                      <a:endParaRPr lang="en-US" sz="1500" dirty="0">
                        <a:solidFill>
                          <a:schemeClr val="tx1"/>
                        </a:solidFill>
                        <a:latin typeface="Baguet Script" panose="00000500000000000000" pitchFamily="2" charset="0"/>
                      </a:endParaRPr>
                    </a:p>
                    <a:p>
                      <a:pPr marL="0" marR="0" lvl="0" indent="0" algn="l" rtl="0">
                        <a:spcBef>
                          <a:spcPts val="0"/>
                        </a:spcBef>
                        <a:spcAft>
                          <a:spcPts val="0"/>
                        </a:spcAft>
                        <a:buFont typeface="Arial" panose="020B0604020202020204" pitchFamily="34" charset="0"/>
                        <a:buNone/>
                      </a:pPr>
                      <a:endParaRPr lang="en-US" sz="1400" b="0" dirty="0">
                        <a:solidFill>
                          <a:schemeClr val="dk1"/>
                        </a:solidFill>
                        <a:latin typeface="+mn-lt"/>
                        <a:ea typeface="Open Sans"/>
                        <a:cs typeface="Open Sans"/>
                        <a:sym typeface="Open Sans"/>
                      </a:endParaRPr>
                    </a:p>
                    <a:p>
                      <a:pPr marL="285750" marR="0" lvl="0" indent="-285750" algn="l" rtl="0">
                        <a:spcBef>
                          <a:spcPts val="0"/>
                        </a:spcBef>
                        <a:spcAft>
                          <a:spcPts val="0"/>
                        </a:spcAft>
                        <a:buFont typeface="Arial" panose="020B0604020202020204" pitchFamily="34" charset="0"/>
                        <a:buChar char="•"/>
                      </a:pPr>
                      <a:r>
                        <a:rPr lang="en-US" sz="1400" b="0" dirty="0">
                          <a:solidFill>
                            <a:schemeClr val="dk1"/>
                          </a:solidFill>
                          <a:latin typeface="+mn-lt"/>
                          <a:ea typeface="Open Sans"/>
                          <a:cs typeface="Open Sans"/>
                          <a:sym typeface="Open Sans"/>
                        </a:rPr>
                        <a:t>Systematic/predictable accidents have potential for improvement</a:t>
                      </a:r>
                    </a:p>
                    <a:p>
                      <a:pPr marL="285750" marR="0" lvl="0" indent="-285750" algn="l" rtl="0">
                        <a:spcBef>
                          <a:spcPts val="0"/>
                        </a:spcBef>
                        <a:spcAft>
                          <a:spcPts val="0"/>
                        </a:spcAft>
                        <a:buFont typeface="Arial" panose="020B0604020202020204" pitchFamily="34" charset="0"/>
                        <a:buChar char="•"/>
                      </a:pPr>
                      <a:r>
                        <a:rPr lang="en-US" sz="1400" b="0" dirty="0">
                          <a:solidFill>
                            <a:schemeClr val="dk1"/>
                          </a:solidFill>
                          <a:latin typeface="+mn-lt"/>
                          <a:ea typeface="Open Sans"/>
                          <a:cs typeface="Open Sans"/>
                          <a:sym typeface="Open Sans"/>
                        </a:rPr>
                        <a:t>“Rare Event” accidents require assessing “near miss (hits)” How to do this?</a:t>
                      </a:r>
                    </a:p>
                    <a:p>
                      <a:pPr marL="285750" marR="0" lvl="0" indent="-285750" algn="l" rtl="0">
                        <a:spcBef>
                          <a:spcPts val="0"/>
                        </a:spcBef>
                        <a:spcAft>
                          <a:spcPts val="0"/>
                        </a:spcAft>
                        <a:buFont typeface="Arial" panose="020B0604020202020204" pitchFamily="34" charset="0"/>
                        <a:buChar char="•"/>
                      </a:pPr>
                      <a:r>
                        <a:rPr lang="en-US" sz="1400" b="0" dirty="0">
                          <a:solidFill>
                            <a:schemeClr val="dk1"/>
                          </a:solidFill>
                          <a:latin typeface="+mn-lt"/>
                          <a:ea typeface="Open Sans"/>
                          <a:cs typeface="Open Sans"/>
                          <a:sym typeface="Open Sans"/>
                        </a:rPr>
                        <a:t>Incident compilations show </a:t>
                      </a:r>
                      <a:r>
                        <a:rPr lang="en-US" sz="1400" b="1" i="1" dirty="0">
                          <a:solidFill>
                            <a:schemeClr val="dk1"/>
                          </a:solidFill>
                          <a:latin typeface="+mn-lt"/>
                          <a:ea typeface="Open Sans"/>
                          <a:cs typeface="Open Sans"/>
                          <a:sym typeface="Open Sans"/>
                        </a:rPr>
                        <a:t>results</a:t>
                      </a:r>
                      <a:r>
                        <a:rPr lang="en-US" sz="1400" b="0" dirty="0">
                          <a:solidFill>
                            <a:schemeClr val="dk1"/>
                          </a:solidFill>
                          <a:latin typeface="+mn-lt"/>
                          <a:ea typeface="Open Sans"/>
                          <a:cs typeface="Open Sans"/>
                          <a:sym typeface="Open Sans"/>
                        </a:rPr>
                        <a:t> of accidents not </a:t>
                      </a:r>
                      <a:r>
                        <a:rPr lang="en-US" sz="1400" b="1" i="1" dirty="0">
                          <a:solidFill>
                            <a:schemeClr val="dk1"/>
                          </a:solidFill>
                          <a:latin typeface="+mn-lt"/>
                          <a:ea typeface="Open Sans"/>
                          <a:cs typeface="Open Sans"/>
                          <a:sym typeface="Open Sans"/>
                        </a:rPr>
                        <a:t>cause</a:t>
                      </a:r>
                    </a:p>
                    <a:p>
                      <a:pPr marL="285750" marR="0" lvl="0" indent="-285750" algn="l" rtl="0">
                        <a:spcBef>
                          <a:spcPts val="0"/>
                        </a:spcBef>
                        <a:spcAft>
                          <a:spcPts val="0"/>
                        </a:spcAft>
                        <a:buFont typeface="Arial" panose="020B0604020202020204" pitchFamily="34" charset="0"/>
                        <a:buChar char="•"/>
                      </a:pPr>
                      <a:r>
                        <a:rPr lang="en-US" sz="1400" b="0" dirty="0">
                          <a:solidFill>
                            <a:schemeClr val="dk1"/>
                          </a:solidFill>
                          <a:latin typeface="+mn-lt"/>
                          <a:ea typeface="Open Sans"/>
                          <a:cs typeface="Open Sans"/>
                          <a:sym typeface="Open Sans"/>
                        </a:rPr>
                        <a:t>Deeper analysis, post event interviews, special studies needed</a:t>
                      </a:r>
                    </a:p>
                    <a:p>
                      <a:pPr marL="285750" marR="0" lvl="0" indent="-285750" algn="l" rtl="0">
                        <a:spcBef>
                          <a:spcPts val="0"/>
                        </a:spcBef>
                        <a:spcAft>
                          <a:spcPts val="0"/>
                        </a:spcAft>
                        <a:buFont typeface="Arial" panose="020B0604020202020204" pitchFamily="34" charset="0"/>
                        <a:buChar char="•"/>
                      </a:pPr>
                      <a:r>
                        <a:rPr lang="en-US" sz="1400" b="0" dirty="0">
                          <a:solidFill>
                            <a:schemeClr val="dk1"/>
                          </a:solidFill>
                          <a:latin typeface="+mn-lt"/>
                          <a:ea typeface="Open Sans"/>
                          <a:cs typeface="Open Sans"/>
                          <a:sym typeface="Open Sans"/>
                        </a:rPr>
                        <a:t>Teamwork between surveillance and logging experts can improve understanding and knowledge</a:t>
                      </a:r>
                      <a:endParaRPr lang="en-US" sz="1400" b="0" dirty="0">
                        <a:latin typeface="+mn-lt"/>
                      </a:endParaRPr>
                    </a:p>
                    <a:p>
                      <a:endParaRPr lang="en-US" dirty="0"/>
                    </a:p>
                  </a:txBody>
                  <a:tcPr>
                    <a:solidFill>
                      <a:schemeClr val="bg1"/>
                    </a:solidFill>
                  </a:tcPr>
                </a:tc>
                <a:extLst>
                  <a:ext uri="{0D108BD9-81ED-4DB2-BD59-A6C34878D82A}">
                    <a16:rowId xmlns:a16="http://schemas.microsoft.com/office/drawing/2014/main" val="83321365"/>
                  </a:ext>
                </a:extLst>
              </a:tr>
            </a:tbl>
          </a:graphicData>
        </a:graphic>
      </p:graphicFrame>
      <p:pic>
        <p:nvPicPr>
          <p:cNvPr id="4" name="Content Placeholder 4">
            <a:extLst>
              <a:ext uri="{FF2B5EF4-FFF2-40B4-BE49-F238E27FC236}">
                <a16:creationId xmlns:a16="http://schemas.microsoft.com/office/drawing/2014/main" id="{1A4DE364-07D7-691C-F7D4-9D1D52DF7B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706" y="669973"/>
            <a:ext cx="3596504" cy="3189913"/>
          </a:xfrm>
          <a:prstGeom prst="rect">
            <a:avLst/>
          </a:prstGeom>
          <a:solidFill>
            <a:schemeClr val="bg1"/>
          </a:solidFill>
        </p:spPr>
      </p:pic>
    </p:spTree>
    <p:extLst>
      <p:ext uri="{BB962C8B-B14F-4D97-AF65-F5344CB8AC3E}">
        <p14:creationId xmlns:p14="http://schemas.microsoft.com/office/powerpoint/2010/main" val="38086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a:stretch/>
        </p:blipFill>
        <p:spPr>
          <a:xfrm>
            <a:off x="26725013" y="40810084"/>
            <a:ext cx="3874181" cy="1154921"/>
          </a:xfrm>
          <a:prstGeom prst="rect">
            <a:avLst/>
          </a:prstGeom>
          <a:noFill/>
          <a:ln>
            <a:noFill/>
          </a:ln>
        </p:spPr>
      </p:pic>
      <p:pic>
        <p:nvPicPr>
          <p:cNvPr id="101" name="Google Shape;101;p2"/>
          <p:cNvPicPr preferRelativeResize="0"/>
          <p:nvPr/>
        </p:nvPicPr>
        <p:blipFill rotWithShape="1">
          <a:blip r:embed="rId3">
            <a:alphaModFix/>
          </a:blip>
          <a:srcRect/>
          <a:stretch/>
        </p:blipFill>
        <p:spPr>
          <a:xfrm>
            <a:off x="26877413" y="40962484"/>
            <a:ext cx="3874181" cy="1154921"/>
          </a:xfrm>
          <a:prstGeom prst="rect">
            <a:avLst/>
          </a:prstGeom>
          <a:noFill/>
          <a:ln>
            <a:noFill/>
          </a:ln>
        </p:spPr>
      </p:pic>
      <p:pic>
        <p:nvPicPr>
          <p:cNvPr id="102" name="Google Shape;102;p2"/>
          <p:cNvPicPr preferRelativeResize="0"/>
          <p:nvPr/>
        </p:nvPicPr>
        <p:blipFill rotWithShape="1">
          <a:blip r:embed="rId3">
            <a:alphaModFix/>
          </a:blip>
          <a:srcRect/>
          <a:stretch/>
        </p:blipFill>
        <p:spPr>
          <a:xfrm>
            <a:off x="27029813" y="41114884"/>
            <a:ext cx="3874181" cy="1154921"/>
          </a:xfrm>
          <a:prstGeom prst="rect">
            <a:avLst/>
          </a:prstGeom>
          <a:noFill/>
          <a:ln>
            <a:noFill/>
          </a:ln>
        </p:spPr>
      </p:pic>
      <p:pic>
        <p:nvPicPr>
          <p:cNvPr id="103" name="Google Shape;103;p2"/>
          <p:cNvPicPr preferRelativeResize="0"/>
          <p:nvPr/>
        </p:nvPicPr>
        <p:blipFill rotWithShape="1">
          <a:blip r:embed="rId3">
            <a:alphaModFix/>
          </a:blip>
          <a:srcRect/>
          <a:stretch/>
        </p:blipFill>
        <p:spPr>
          <a:xfrm>
            <a:off x="16002000" y="17609005"/>
            <a:ext cx="13166788" cy="3925115"/>
          </a:xfrm>
          <a:prstGeom prst="rect">
            <a:avLst/>
          </a:prstGeom>
          <a:noFill/>
          <a:ln>
            <a:noFill/>
          </a:ln>
        </p:spPr>
      </p:pic>
      <p:sp>
        <p:nvSpPr>
          <p:cNvPr id="104" name="Google Shape;104;p2"/>
          <p:cNvSpPr txBox="1"/>
          <p:nvPr/>
        </p:nvSpPr>
        <p:spPr>
          <a:xfrm>
            <a:off x="367552" y="268300"/>
            <a:ext cx="8374379" cy="4572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69904A"/>
              </a:buClr>
              <a:buSzPts val="2800"/>
              <a:buFont typeface="Encode Sans Condensed Thin"/>
              <a:buNone/>
            </a:pPr>
            <a:r>
              <a:rPr lang="en-US" sz="2800" b="1" dirty="0">
                <a:solidFill>
                  <a:srgbClr val="69904A"/>
                </a:solidFill>
                <a:latin typeface="Arial" panose="020B0604020202020204" pitchFamily="34" charset="0"/>
                <a:ea typeface="Encode Sans Condensed Thin"/>
                <a:cs typeface="Arial" panose="020B0604020202020204" pitchFamily="34" charset="0"/>
                <a:sym typeface="Encode Sans Condensed Thin"/>
              </a:rPr>
              <a:t>Example Studies</a:t>
            </a:r>
            <a:endParaRPr lang="en-US" dirty="0">
              <a:latin typeface="Arial" panose="020B0604020202020204" pitchFamily="34" charset="0"/>
              <a:cs typeface="Arial" panose="020B0604020202020204" pitchFamily="34" charset="0"/>
            </a:endParaRPr>
          </a:p>
        </p:txBody>
      </p:sp>
      <p:sp>
        <p:nvSpPr>
          <p:cNvPr id="105" name="Google Shape;105;p2"/>
          <p:cNvSpPr txBox="1"/>
          <p:nvPr/>
        </p:nvSpPr>
        <p:spPr>
          <a:xfrm>
            <a:off x="457201" y="907261"/>
            <a:ext cx="8374380" cy="276071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Arial" panose="020B0604020202020204" pitchFamily="34" charset="0"/>
              <a:buChar char="•"/>
            </a:pPr>
            <a:r>
              <a:rPr lang="en-US" sz="1900" dirty="0">
                <a:solidFill>
                  <a:schemeClr val="tx1"/>
                </a:solidFill>
                <a:effectLst/>
                <a:latin typeface="Arial" panose="020B0604020202020204" pitchFamily="34" charset="0"/>
                <a:ea typeface="Calibri" panose="020F0502020204030204" pitchFamily="34" charset="0"/>
              </a:rPr>
              <a:t>National, provincial, regional or local scale </a:t>
            </a:r>
          </a:p>
          <a:p>
            <a:pPr marL="342900" marR="0" lvl="0" indent="-342900" algn="l" rtl="0">
              <a:spcBef>
                <a:spcPts val="0"/>
              </a:spcBef>
              <a:spcAft>
                <a:spcPts val="0"/>
              </a:spcAft>
              <a:buFont typeface="Arial" panose="020B0604020202020204" pitchFamily="34" charset="0"/>
              <a:buChar char="•"/>
            </a:pPr>
            <a:r>
              <a:rPr lang="en-US" sz="1900" dirty="0">
                <a:solidFill>
                  <a:schemeClr val="tx1"/>
                </a:solidFill>
                <a:effectLst/>
                <a:latin typeface="Arial" panose="020B0604020202020204" pitchFamily="34" charset="0"/>
                <a:ea typeface="Calibri" panose="020F0502020204030204" pitchFamily="34" charset="0"/>
              </a:rPr>
              <a:t>Statistics </a:t>
            </a:r>
            <a:r>
              <a:rPr lang="en-US" sz="1900" dirty="0">
                <a:solidFill>
                  <a:schemeClr val="tx1"/>
                </a:solidFill>
                <a:latin typeface="Arial" panose="020B0604020202020204" pitchFamily="34" charset="0"/>
                <a:ea typeface="Calibri" panose="020F0502020204030204" pitchFamily="34" charset="0"/>
              </a:rPr>
              <a:t>by </a:t>
            </a:r>
            <a:r>
              <a:rPr lang="en-US" sz="1900" dirty="0">
                <a:solidFill>
                  <a:schemeClr val="tx1"/>
                </a:solidFill>
                <a:effectLst/>
                <a:latin typeface="Arial" panose="020B0604020202020204" pitchFamily="34" charset="0"/>
                <a:ea typeface="Calibri" panose="020F0502020204030204" pitchFamily="34" charset="0"/>
              </a:rPr>
              <a:t>federal or state agencies, insurance organizations, associations</a:t>
            </a:r>
          </a:p>
          <a:p>
            <a:pPr marL="342900" marR="0" lvl="0" indent="-342900" algn="l" rtl="0">
              <a:spcBef>
                <a:spcPts val="0"/>
              </a:spcBef>
              <a:spcAft>
                <a:spcPts val="0"/>
              </a:spcAft>
              <a:buFont typeface="Arial" panose="020B0604020202020204" pitchFamily="34" charset="0"/>
              <a:buChar char="•"/>
            </a:pPr>
            <a:r>
              <a:rPr lang="en-US" sz="1900" dirty="0">
                <a:solidFill>
                  <a:schemeClr val="tx1"/>
                </a:solidFill>
                <a:latin typeface="Arial" panose="020B0604020202020204" pitchFamily="34" charset="0"/>
                <a:ea typeface="Calibri" panose="020F0502020204030204" pitchFamily="34" charset="0"/>
              </a:rPr>
              <a:t>H</a:t>
            </a:r>
            <a:r>
              <a:rPr lang="en-US" sz="1900" dirty="0">
                <a:solidFill>
                  <a:schemeClr val="tx1"/>
                </a:solidFill>
                <a:effectLst/>
                <a:latin typeface="Arial" panose="020B0604020202020204" pitchFamily="34" charset="0"/>
                <a:ea typeface="Calibri" panose="020F0502020204030204" pitchFamily="34" charset="0"/>
              </a:rPr>
              <a:t>ospitalizations coded occupation available</a:t>
            </a:r>
          </a:p>
          <a:p>
            <a:pPr marL="342900" marR="0" lvl="0" indent="-342900" algn="l" rtl="0">
              <a:spcBef>
                <a:spcPts val="0"/>
              </a:spcBef>
              <a:spcAft>
                <a:spcPts val="0"/>
              </a:spcAft>
              <a:buFont typeface="Arial" panose="020B0604020202020204" pitchFamily="34" charset="0"/>
              <a:buChar char="•"/>
            </a:pPr>
            <a:r>
              <a:rPr lang="en-US" sz="1900" dirty="0">
                <a:solidFill>
                  <a:schemeClr val="tx1"/>
                </a:solidFill>
                <a:effectLst/>
                <a:latin typeface="Arial" panose="020B0604020202020204" pitchFamily="34" charset="0"/>
                <a:ea typeface="Calibri" panose="020F0502020204030204" pitchFamily="34" charset="0"/>
              </a:rPr>
              <a:t>Investigations by OSHA, accident prevention organizations, labor and industries, insurance, logging, associations, hospitalizations, emergency responders and police reports. </a:t>
            </a:r>
          </a:p>
          <a:p>
            <a:pPr marL="342900" marR="0" lvl="0" indent="-342900" algn="l" rtl="0">
              <a:spcBef>
                <a:spcPts val="0"/>
              </a:spcBef>
              <a:spcAft>
                <a:spcPts val="0"/>
              </a:spcAft>
              <a:buFont typeface="Arial" panose="020B0604020202020204" pitchFamily="34" charset="0"/>
              <a:buChar char="•"/>
            </a:pPr>
            <a:r>
              <a:rPr lang="en-US" sz="1900" dirty="0">
                <a:solidFill>
                  <a:schemeClr val="tx1"/>
                </a:solidFill>
                <a:effectLst/>
                <a:latin typeface="Arial" panose="020B0604020202020204" pitchFamily="34" charset="0"/>
                <a:ea typeface="Calibri" panose="020F0502020204030204" pitchFamily="34" charset="0"/>
              </a:rPr>
              <a:t>Accident reporting mandated by laws/regs, contracts, voluntary</a:t>
            </a:r>
          </a:p>
          <a:p>
            <a:pPr marL="342900" marR="0" indent="-342900">
              <a:lnSpc>
                <a:spcPct val="107000"/>
              </a:lnSpc>
              <a:spcBef>
                <a:spcPts val="0"/>
              </a:spcBef>
              <a:spcAft>
                <a:spcPts val="0"/>
              </a:spcAft>
              <a:buFont typeface="Arial" panose="020B0604020202020204" pitchFamily="34" charset="0"/>
              <a:buChar char="•"/>
            </a:pPr>
            <a:r>
              <a:rPr lang="en-US" sz="1900" kern="100" dirty="0">
                <a:solidFill>
                  <a:schemeClr val="tx1"/>
                </a:solidFill>
                <a:latin typeface="Arial" panose="020B0604020202020204" pitchFamily="34" charset="0"/>
                <a:ea typeface="Calibri" panose="020F0502020204030204" pitchFamily="34" charset="0"/>
                <a:cs typeface="Times New Roman" panose="02020603050405020304" pitchFamily="18" charset="0"/>
              </a:rPr>
              <a:t>C</a:t>
            </a:r>
            <a:r>
              <a:rPr lang="en-US" sz="19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odes assigned at investigations or later from descriptive materials. </a:t>
            </a:r>
            <a:r>
              <a:rPr lang="en-US" sz="20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6" name="Google Shape;106;p2"/>
          <p:cNvPicPr preferRelativeResize="0"/>
          <p:nvPr/>
        </p:nvPicPr>
        <p:blipFill rotWithShape="1">
          <a:blip r:embed="rId4">
            <a:alphaModFix/>
          </a:blip>
          <a:srcRect/>
          <a:stretch/>
        </p:blipFill>
        <p:spPr>
          <a:xfrm>
            <a:off x="5043921" y="4068318"/>
            <a:ext cx="3270153" cy="713232"/>
          </a:xfrm>
          <a:prstGeom prst="rect">
            <a:avLst/>
          </a:prstGeom>
          <a:noFill/>
          <a:ln>
            <a:noFill/>
          </a:ln>
        </p:spPr>
      </p:pic>
      <p:sp>
        <p:nvSpPr>
          <p:cNvPr id="107" name="Google Shape;107;p2"/>
          <p:cNvSpPr/>
          <p:nvPr/>
        </p:nvSpPr>
        <p:spPr>
          <a:xfrm>
            <a:off x="-176611" y="3763162"/>
            <a:ext cx="9626223" cy="101097"/>
          </a:xfrm>
          <a:prstGeom prst="rect">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4B2E83"/>
              </a:solidFill>
              <a:latin typeface="Calibri"/>
              <a:ea typeface="Calibri"/>
              <a:cs typeface="Calibri"/>
              <a:sym typeface="Calibri"/>
            </a:endParaRPr>
          </a:p>
        </p:txBody>
      </p:sp>
      <p:pic>
        <p:nvPicPr>
          <p:cNvPr id="108" name="Google Shape;108;p2"/>
          <p:cNvPicPr preferRelativeResize="0"/>
          <p:nvPr/>
        </p:nvPicPr>
        <p:blipFill rotWithShape="1">
          <a:blip r:embed="rId5">
            <a:alphaModFix/>
          </a:blip>
          <a:srcRect/>
          <a:stretch/>
        </p:blipFill>
        <p:spPr>
          <a:xfrm>
            <a:off x="457200" y="4274620"/>
            <a:ext cx="3935507" cy="300629"/>
          </a:xfrm>
          <a:prstGeom prst="rect">
            <a:avLst/>
          </a:prstGeom>
          <a:noFill/>
          <a:ln>
            <a:noFill/>
          </a:ln>
        </p:spPr>
      </p:pic>
    </p:spTree>
    <p:extLst>
      <p:ext uri="{BB962C8B-B14F-4D97-AF65-F5344CB8AC3E}">
        <p14:creationId xmlns:p14="http://schemas.microsoft.com/office/powerpoint/2010/main" val="344842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3"/>
          <p:cNvPicPr preferRelativeResize="0"/>
          <p:nvPr/>
        </p:nvPicPr>
        <p:blipFill rotWithShape="1">
          <a:blip r:embed="rId3">
            <a:alphaModFix/>
          </a:blip>
          <a:srcRect t="13678" b="9679"/>
          <a:stretch/>
        </p:blipFill>
        <p:spPr>
          <a:xfrm>
            <a:off x="-76200" y="-186091"/>
            <a:ext cx="9304926" cy="5348641"/>
          </a:xfrm>
          <a:prstGeom prst="rect">
            <a:avLst/>
          </a:prstGeom>
          <a:noFill/>
          <a:ln>
            <a:noFill/>
          </a:ln>
        </p:spPr>
      </p:pic>
      <p:pic>
        <p:nvPicPr>
          <p:cNvPr id="121" name="Google Shape;121;p3"/>
          <p:cNvPicPr preferRelativeResize="0"/>
          <p:nvPr/>
        </p:nvPicPr>
        <p:blipFill rotWithShape="1">
          <a:blip r:embed="rId4">
            <a:alphaModFix/>
          </a:blip>
          <a:srcRect/>
          <a:stretch/>
        </p:blipFill>
        <p:spPr>
          <a:xfrm>
            <a:off x="8382000" y="4400550"/>
            <a:ext cx="448514" cy="609600"/>
          </a:xfrm>
          <a:prstGeom prst="rect">
            <a:avLst/>
          </a:prstGeom>
          <a:noFill/>
          <a:ln>
            <a:noFill/>
          </a:ln>
        </p:spPr>
      </p:pic>
      <p:sp>
        <p:nvSpPr>
          <p:cNvPr id="2" name="Google Shape;171;p7">
            <a:extLst>
              <a:ext uri="{FF2B5EF4-FFF2-40B4-BE49-F238E27FC236}">
                <a16:creationId xmlns:a16="http://schemas.microsoft.com/office/drawing/2014/main" id="{5D176195-B164-4504-D341-C6BEAE6A24DB}"/>
              </a:ext>
            </a:extLst>
          </p:cNvPr>
          <p:cNvSpPr txBox="1"/>
          <p:nvPr/>
        </p:nvSpPr>
        <p:spPr>
          <a:xfrm>
            <a:off x="5519070" y="133350"/>
            <a:ext cx="3437361" cy="774438"/>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rgbClr val="69904A"/>
              </a:buClr>
              <a:buSzPts val="3000"/>
              <a:buFont typeface="Encode Sans Condensed Thin"/>
              <a:buNone/>
            </a:pPr>
            <a:r>
              <a:rPr lang="en-US" sz="3000">
                <a:solidFill>
                  <a:schemeClr val="tx2"/>
                </a:solidFill>
                <a:latin typeface="Encode Sans Condensed Thin"/>
                <a:ea typeface="Encode Sans Condensed Thin"/>
                <a:cs typeface="Encode Sans Condensed Thin"/>
                <a:sym typeface="Encode Sans Condensed Thin"/>
              </a:rPr>
              <a:t>THANK YOU!</a:t>
            </a:r>
            <a:endParaRPr>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a:stretch/>
        </p:blipFill>
        <p:spPr>
          <a:xfrm>
            <a:off x="26725013" y="40810084"/>
            <a:ext cx="3874181" cy="1154921"/>
          </a:xfrm>
          <a:prstGeom prst="rect">
            <a:avLst/>
          </a:prstGeom>
          <a:noFill/>
          <a:ln>
            <a:noFill/>
          </a:ln>
        </p:spPr>
      </p:pic>
      <p:pic>
        <p:nvPicPr>
          <p:cNvPr id="101" name="Google Shape;101;p2"/>
          <p:cNvPicPr preferRelativeResize="0"/>
          <p:nvPr/>
        </p:nvPicPr>
        <p:blipFill rotWithShape="1">
          <a:blip r:embed="rId3">
            <a:alphaModFix/>
          </a:blip>
          <a:srcRect/>
          <a:stretch/>
        </p:blipFill>
        <p:spPr>
          <a:xfrm>
            <a:off x="26877413" y="40962484"/>
            <a:ext cx="3874181" cy="1154921"/>
          </a:xfrm>
          <a:prstGeom prst="rect">
            <a:avLst/>
          </a:prstGeom>
          <a:noFill/>
          <a:ln>
            <a:noFill/>
          </a:ln>
        </p:spPr>
      </p:pic>
      <p:pic>
        <p:nvPicPr>
          <p:cNvPr id="102" name="Google Shape;102;p2"/>
          <p:cNvPicPr preferRelativeResize="0"/>
          <p:nvPr/>
        </p:nvPicPr>
        <p:blipFill rotWithShape="1">
          <a:blip r:embed="rId3">
            <a:alphaModFix/>
          </a:blip>
          <a:srcRect/>
          <a:stretch/>
        </p:blipFill>
        <p:spPr>
          <a:xfrm>
            <a:off x="27029813" y="41114884"/>
            <a:ext cx="3874181" cy="1154921"/>
          </a:xfrm>
          <a:prstGeom prst="rect">
            <a:avLst/>
          </a:prstGeom>
          <a:noFill/>
          <a:ln>
            <a:noFill/>
          </a:ln>
        </p:spPr>
      </p:pic>
      <p:pic>
        <p:nvPicPr>
          <p:cNvPr id="103" name="Google Shape;103;p2"/>
          <p:cNvPicPr preferRelativeResize="0"/>
          <p:nvPr/>
        </p:nvPicPr>
        <p:blipFill rotWithShape="1">
          <a:blip r:embed="rId3">
            <a:alphaModFix/>
          </a:blip>
          <a:srcRect/>
          <a:stretch/>
        </p:blipFill>
        <p:spPr>
          <a:xfrm>
            <a:off x="16002000" y="17609005"/>
            <a:ext cx="13166788" cy="3925115"/>
          </a:xfrm>
          <a:prstGeom prst="rect">
            <a:avLst/>
          </a:prstGeom>
          <a:noFill/>
          <a:ln>
            <a:noFill/>
          </a:ln>
        </p:spPr>
      </p:pic>
      <p:sp>
        <p:nvSpPr>
          <p:cNvPr id="104" name="Google Shape;104;p2"/>
          <p:cNvSpPr txBox="1"/>
          <p:nvPr/>
        </p:nvSpPr>
        <p:spPr>
          <a:xfrm>
            <a:off x="320040" y="246002"/>
            <a:ext cx="8519160" cy="4572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69904A"/>
              </a:buClr>
              <a:buSzPts val="2800"/>
              <a:buFont typeface="Encode Sans Condensed Thin"/>
              <a:buNone/>
            </a:pPr>
            <a:r>
              <a:rPr lang="en-US" sz="2800" b="1" dirty="0">
                <a:solidFill>
                  <a:srgbClr val="69904A"/>
                </a:solidFill>
                <a:latin typeface="Arial" panose="020B0604020202020204" pitchFamily="34" charset="0"/>
                <a:ea typeface="Encode Sans Condensed Thin"/>
                <a:cs typeface="Arial" panose="020B0604020202020204" pitchFamily="34" charset="0"/>
                <a:sym typeface="Encode Sans Condensed Thin"/>
              </a:rPr>
              <a:t>Data or Variables Collected</a:t>
            </a:r>
            <a:endParaRPr lang="en-US" dirty="0">
              <a:latin typeface="Arial" panose="020B0604020202020204" pitchFamily="34" charset="0"/>
              <a:cs typeface="Arial" panose="020B0604020202020204" pitchFamily="34" charset="0"/>
            </a:endParaRPr>
          </a:p>
        </p:txBody>
      </p:sp>
      <p:sp>
        <p:nvSpPr>
          <p:cNvPr id="105" name="Google Shape;105;p2"/>
          <p:cNvSpPr txBox="1"/>
          <p:nvPr/>
        </p:nvSpPr>
        <p:spPr>
          <a:xfrm>
            <a:off x="549046" y="907262"/>
            <a:ext cx="8099654" cy="2397539"/>
          </a:xfrm>
          <a:prstGeom prst="rect">
            <a:avLst/>
          </a:prstGeom>
          <a:noFill/>
          <a:ln>
            <a:noFill/>
          </a:ln>
        </p:spPr>
        <p:txBody>
          <a:bodyPr spcFirstLastPara="1" wrap="square" lIns="91425" tIns="45700" rIns="91425" bIns="45700" anchor="t" anchorCtr="0">
            <a:spAutoFit/>
          </a:bodyPr>
          <a:lstStyle/>
          <a:p>
            <a:pPr marL="342900" marR="0" indent="-342900">
              <a:lnSpc>
                <a:spcPct val="107000"/>
              </a:lnSpc>
              <a:spcBef>
                <a:spcPts val="0"/>
              </a:spcBef>
              <a:spcAft>
                <a:spcPts val="0"/>
              </a:spcAft>
              <a:buFont typeface="Arial" panose="020B0604020202020204" pitchFamily="34" charset="0"/>
              <a:buChar char="•"/>
            </a:pPr>
            <a:r>
              <a:rPr lang="en-US" sz="20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Occupation, source of injury, body part injured, age, event, nature of injury, time of injury, day of week, experience </a:t>
            </a:r>
          </a:p>
          <a:p>
            <a:pPr marL="342900" marR="0" indent="-342900">
              <a:lnSpc>
                <a:spcPct val="107000"/>
              </a:lnSpc>
              <a:spcBef>
                <a:spcPts val="0"/>
              </a:spcBef>
              <a:spcAft>
                <a:spcPts val="0"/>
              </a:spcAft>
              <a:buFont typeface="Arial" panose="020B0604020202020204" pitchFamily="34" charset="0"/>
              <a:buChar char="•"/>
            </a:pPr>
            <a:r>
              <a:rPr lang="en-US" sz="20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Time with employer, training, description of circumstances, insurance status of firm, region/county, firm size</a:t>
            </a:r>
          </a:p>
          <a:p>
            <a:pPr marL="342900" marR="0" indent="-342900">
              <a:lnSpc>
                <a:spcPct val="107000"/>
              </a:lnSpc>
              <a:spcBef>
                <a:spcPts val="0"/>
              </a:spcBef>
              <a:spcAft>
                <a:spcPts val="0"/>
              </a:spcAft>
              <a:buFont typeface="Arial" panose="020B0604020202020204" pitchFamily="34" charset="0"/>
              <a:buChar char="•"/>
            </a:pPr>
            <a:r>
              <a:rPr lang="en-US" sz="20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Forest ownership, claim status, professional/occasional worker, mechanized/manual logging, PPE, location details </a:t>
            </a:r>
          </a:p>
          <a:p>
            <a:pPr marL="342900" marR="0" indent="-342900">
              <a:lnSpc>
                <a:spcPct val="107000"/>
              </a:lnSpc>
              <a:spcBef>
                <a:spcPts val="0"/>
              </a:spcBef>
              <a:spcAft>
                <a:spcPts val="0"/>
              </a:spcAft>
              <a:buFont typeface="Arial" panose="020B0604020202020204" pitchFamily="34" charset="0"/>
              <a:buChar char="•"/>
            </a:pPr>
            <a:r>
              <a:rPr lang="en-US" sz="20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Other, e.g., special topic of interest</a:t>
            </a:r>
            <a:endParaRPr lang="en-US" sz="2000" dirty="0">
              <a:solidFill>
                <a:schemeClr val="tx1"/>
              </a:solidFill>
            </a:endParaRPr>
          </a:p>
        </p:txBody>
      </p:sp>
      <p:pic>
        <p:nvPicPr>
          <p:cNvPr id="106" name="Google Shape;106;p2"/>
          <p:cNvPicPr preferRelativeResize="0"/>
          <p:nvPr/>
        </p:nvPicPr>
        <p:blipFill rotWithShape="1">
          <a:blip r:embed="rId4">
            <a:alphaModFix/>
          </a:blip>
          <a:srcRect/>
          <a:stretch/>
        </p:blipFill>
        <p:spPr>
          <a:xfrm>
            <a:off x="5043921" y="4068318"/>
            <a:ext cx="3270153" cy="713232"/>
          </a:xfrm>
          <a:prstGeom prst="rect">
            <a:avLst/>
          </a:prstGeom>
          <a:noFill/>
          <a:ln>
            <a:noFill/>
          </a:ln>
        </p:spPr>
      </p:pic>
      <p:sp>
        <p:nvSpPr>
          <p:cNvPr id="107" name="Google Shape;107;p2"/>
          <p:cNvSpPr/>
          <p:nvPr/>
        </p:nvSpPr>
        <p:spPr>
          <a:xfrm>
            <a:off x="-176611" y="3763162"/>
            <a:ext cx="9626223" cy="101097"/>
          </a:xfrm>
          <a:prstGeom prst="rect">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4B2E83"/>
              </a:solidFill>
              <a:latin typeface="Calibri"/>
              <a:ea typeface="Calibri"/>
              <a:cs typeface="Calibri"/>
              <a:sym typeface="Calibri"/>
            </a:endParaRPr>
          </a:p>
        </p:txBody>
      </p:sp>
      <p:pic>
        <p:nvPicPr>
          <p:cNvPr id="108" name="Google Shape;108;p2"/>
          <p:cNvPicPr preferRelativeResize="0"/>
          <p:nvPr/>
        </p:nvPicPr>
        <p:blipFill rotWithShape="1">
          <a:blip r:embed="rId5">
            <a:alphaModFix/>
          </a:blip>
          <a:srcRect/>
          <a:stretch/>
        </p:blipFill>
        <p:spPr>
          <a:xfrm>
            <a:off x="457200" y="4274620"/>
            <a:ext cx="3935507" cy="300629"/>
          </a:xfrm>
          <a:prstGeom prst="rect">
            <a:avLst/>
          </a:prstGeom>
          <a:noFill/>
          <a:ln>
            <a:noFill/>
          </a:ln>
        </p:spPr>
      </p:pic>
    </p:spTree>
    <p:extLst>
      <p:ext uri="{BB962C8B-B14F-4D97-AF65-F5344CB8AC3E}">
        <p14:creationId xmlns:p14="http://schemas.microsoft.com/office/powerpoint/2010/main" val="3631370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a:stretch/>
        </p:blipFill>
        <p:spPr>
          <a:xfrm>
            <a:off x="26725013" y="40810084"/>
            <a:ext cx="3874181" cy="1154921"/>
          </a:xfrm>
          <a:prstGeom prst="rect">
            <a:avLst/>
          </a:prstGeom>
          <a:noFill/>
          <a:ln>
            <a:noFill/>
          </a:ln>
        </p:spPr>
      </p:pic>
      <p:pic>
        <p:nvPicPr>
          <p:cNvPr id="101" name="Google Shape;101;p2"/>
          <p:cNvPicPr preferRelativeResize="0"/>
          <p:nvPr/>
        </p:nvPicPr>
        <p:blipFill rotWithShape="1">
          <a:blip r:embed="rId3">
            <a:alphaModFix/>
          </a:blip>
          <a:srcRect/>
          <a:stretch/>
        </p:blipFill>
        <p:spPr>
          <a:xfrm>
            <a:off x="26877413" y="40962484"/>
            <a:ext cx="3874181" cy="1154921"/>
          </a:xfrm>
          <a:prstGeom prst="rect">
            <a:avLst/>
          </a:prstGeom>
          <a:noFill/>
          <a:ln>
            <a:noFill/>
          </a:ln>
        </p:spPr>
      </p:pic>
      <p:pic>
        <p:nvPicPr>
          <p:cNvPr id="102" name="Google Shape;102;p2"/>
          <p:cNvPicPr preferRelativeResize="0"/>
          <p:nvPr/>
        </p:nvPicPr>
        <p:blipFill rotWithShape="1">
          <a:blip r:embed="rId3">
            <a:alphaModFix/>
          </a:blip>
          <a:srcRect/>
          <a:stretch/>
        </p:blipFill>
        <p:spPr>
          <a:xfrm>
            <a:off x="27029813" y="41114884"/>
            <a:ext cx="3874181" cy="1154921"/>
          </a:xfrm>
          <a:prstGeom prst="rect">
            <a:avLst/>
          </a:prstGeom>
          <a:noFill/>
          <a:ln>
            <a:noFill/>
          </a:ln>
        </p:spPr>
      </p:pic>
      <p:pic>
        <p:nvPicPr>
          <p:cNvPr id="103" name="Google Shape;103;p2"/>
          <p:cNvPicPr preferRelativeResize="0"/>
          <p:nvPr/>
        </p:nvPicPr>
        <p:blipFill rotWithShape="1">
          <a:blip r:embed="rId3">
            <a:alphaModFix/>
          </a:blip>
          <a:srcRect/>
          <a:stretch/>
        </p:blipFill>
        <p:spPr>
          <a:xfrm>
            <a:off x="16002000" y="17609005"/>
            <a:ext cx="13166788" cy="3925115"/>
          </a:xfrm>
          <a:prstGeom prst="rect">
            <a:avLst/>
          </a:prstGeom>
          <a:noFill/>
          <a:ln>
            <a:noFill/>
          </a:ln>
        </p:spPr>
      </p:pic>
      <p:sp>
        <p:nvSpPr>
          <p:cNvPr id="104" name="Google Shape;104;p2"/>
          <p:cNvSpPr txBox="1"/>
          <p:nvPr/>
        </p:nvSpPr>
        <p:spPr>
          <a:xfrm>
            <a:off x="457200" y="246002"/>
            <a:ext cx="8275319" cy="4572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69904A"/>
              </a:buClr>
              <a:buSzPts val="2800"/>
              <a:buFont typeface="Encode Sans Condensed Thin"/>
              <a:buNone/>
            </a:pPr>
            <a:r>
              <a:rPr lang="en-US" sz="2800" b="1" dirty="0">
                <a:solidFill>
                  <a:srgbClr val="69904A"/>
                </a:solidFill>
                <a:latin typeface="Arial" panose="020B0604020202020204" pitchFamily="34" charset="0"/>
                <a:cs typeface="Arial" panose="020B0604020202020204" pitchFamily="34" charset="0"/>
                <a:sym typeface="Encode Sans Condensed Thin"/>
              </a:rPr>
              <a:t>Authors &amp; Publications</a:t>
            </a:r>
            <a:endParaRPr lang="en-US" dirty="0">
              <a:latin typeface="Arial" panose="020B0604020202020204" pitchFamily="34" charset="0"/>
              <a:cs typeface="Arial" panose="020B0604020202020204" pitchFamily="34" charset="0"/>
            </a:endParaRPr>
          </a:p>
        </p:txBody>
      </p:sp>
      <p:sp>
        <p:nvSpPr>
          <p:cNvPr id="105" name="Google Shape;105;p2"/>
          <p:cNvSpPr txBox="1"/>
          <p:nvPr/>
        </p:nvSpPr>
        <p:spPr>
          <a:xfrm>
            <a:off x="457200" y="957388"/>
            <a:ext cx="8229600" cy="255450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Arial" panose="020B0604020202020204" pitchFamily="34" charset="0"/>
              <a:buChar char="•"/>
            </a:pPr>
            <a:r>
              <a:rPr lang="en-US" sz="2000" dirty="0">
                <a:solidFill>
                  <a:schemeClr val="tx1"/>
                </a:solidFill>
                <a:effectLst/>
                <a:latin typeface="Arial" panose="020B0604020202020204" pitchFamily="34" charset="0"/>
                <a:ea typeface="Calibri" panose="020F0502020204030204" pitchFamily="34" charset="0"/>
              </a:rPr>
              <a:t>Studies by surveillance specialists, safety and health researchers, ergonomists, economists, medical researchers, forestry safety researchers, students/</a:t>
            </a:r>
            <a:r>
              <a:rPr lang="en-US" sz="2000" dirty="0">
                <a:solidFill>
                  <a:schemeClr val="tx1"/>
                </a:solidFill>
                <a:latin typeface="Arial" panose="020B0604020202020204" pitchFamily="34" charset="0"/>
                <a:ea typeface="Calibri" panose="020F0502020204030204" pitchFamily="34" charset="0"/>
              </a:rPr>
              <a:t>pr</a:t>
            </a:r>
            <a:r>
              <a:rPr lang="en-US" sz="2000" dirty="0">
                <a:solidFill>
                  <a:schemeClr val="tx1"/>
                </a:solidFill>
                <a:effectLst/>
                <a:latin typeface="Arial" panose="020B0604020202020204" pitchFamily="34" charset="0"/>
                <a:ea typeface="Calibri" panose="020F0502020204030204" pitchFamily="34" charset="0"/>
              </a:rPr>
              <a:t>ofessors, agencies</a:t>
            </a:r>
            <a:endParaRPr lang="en-US" sz="2000" dirty="0">
              <a:solidFill>
                <a:schemeClr val="tx1"/>
              </a:solidFill>
              <a:latin typeface="Arial" panose="020B0604020202020204" pitchFamily="34" charset="0"/>
              <a:ea typeface="Calibri" panose="020F0502020204030204" pitchFamily="34" charset="0"/>
            </a:endParaRPr>
          </a:p>
          <a:p>
            <a:pPr marL="342900" indent="-342900">
              <a:buFont typeface="Arial" panose="020B0604020202020204" pitchFamily="34" charset="0"/>
              <a:buChar char="•"/>
            </a:pPr>
            <a:r>
              <a:rPr lang="en-US" sz="20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Peer reviewed journal publications in medical, safety &amp; health, and forest engineering, trade journals, agency reports, insurance summaries</a:t>
            </a:r>
          </a:p>
          <a:p>
            <a:pPr marL="342900" indent="-342900">
              <a:buFont typeface="Arial" panose="020B0604020202020204" pitchFamily="34" charset="0"/>
              <a:buChar char="•"/>
            </a:pPr>
            <a:r>
              <a:rPr lang="en-US" sz="2000" kern="100" dirty="0">
                <a:solidFill>
                  <a:schemeClr val="tx1"/>
                </a:solidFill>
                <a:latin typeface="Arial" panose="020B0604020202020204" pitchFamily="34" charset="0"/>
                <a:ea typeface="Calibri" panose="020F0502020204030204" pitchFamily="34" charset="0"/>
                <a:cs typeface="Times New Roman" panose="02020603050405020304" pitchFamily="18" charset="0"/>
              </a:rPr>
              <a:t>S</a:t>
            </a:r>
            <a:r>
              <a:rPr lang="en-US" sz="20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pecial organizations, e.g., PNASH, FACE, other centers</a:t>
            </a:r>
            <a:r>
              <a:rPr lang="en-US" sz="2000" kern="1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US" sz="2000" kern="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associations e.g., AOL, FRA, THAT’S</a:t>
            </a:r>
            <a:endParaRPr lang="en-US" sz="2000" dirty="0">
              <a:solidFill>
                <a:schemeClr val="tx1"/>
              </a:solidFill>
              <a:effectLst/>
              <a:latin typeface="Arial" panose="020B0604020202020204" pitchFamily="34" charset="0"/>
              <a:ea typeface="Calibri" panose="020F0502020204030204" pitchFamily="34" charset="0"/>
            </a:endParaRPr>
          </a:p>
        </p:txBody>
      </p:sp>
      <p:pic>
        <p:nvPicPr>
          <p:cNvPr id="106" name="Google Shape;106;p2"/>
          <p:cNvPicPr preferRelativeResize="0"/>
          <p:nvPr/>
        </p:nvPicPr>
        <p:blipFill rotWithShape="1">
          <a:blip r:embed="rId4">
            <a:alphaModFix/>
          </a:blip>
          <a:srcRect/>
          <a:stretch/>
        </p:blipFill>
        <p:spPr>
          <a:xfrm>
            <a:off x="5043921" y="4068318"/>
            <a:ext cx="3270153" cy="713232"/>
          </a:xfrm>
          <a:prstGeom prst="rect">
            <a:avLst/>
          </a:prstGeom>
          <a:noFill/>
          <a:ln>
            <a:noFill/>
          </a:ln>
        </p:spPr>
      </p:pic>
      <p:sp>
        <p:nvSpPr>
          <p:cNvPr id="107" name="Google Shape;107;p2"/>
          <p:cNvSpPr/>
          <p:nvPr/>
        </p:nvSpPr>
        <p:spPr>
          <a:xfrm>
            <a:off x="-176611" y="3763162"/>
            <a:ext cx="9626223" cy="101097"/>
          </a:xfrm>
          <a:prstGeom prst="rect">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4B2E83"/>
              </a:solidFill>
              <a:latin typeface="Calibri"/>
              <a:ea typeface="Calibri"/>
              <a:cs typeface="Calibri"/>
              <a:sym typeface="Calibri"/>
            </a:endParaRPr>
          </a:p>
        </p:txBody>
      </p:sp>
      <p:pic>
        <p:nvPicPr>
          <p:cNvPr id="108" name="Google Shape;108;p2"/>
          <p:cNvPicPr preferRelativeResize="0"/>
          <p:nvPr/>
        </p:nvPicPr>
        <p:blipFill rotWithShape="1">
          <a:blip r:embed="rId5">
            <a:alphaModFix/>
          </a:blip>
          <a:srcRect/>
          <a:stretch/>
        </p:blipFill>
        <p:spPr>
          <a:xfrm>
            <a:off x="457200" y="4274620"/>
            <a:ext cx="3935507" cy="300629"/>
          </a:xfrm>
          <a:prstGeom prst="rect">
            <a:avLst/>
          </a:prstGeom>
          <a:noFill/>
          <a:ln>
            <a:noFill/>
          </a:ln>
        </p:spPr>
      </p:pic>
      <p:sp>
        <p:nvSpPr>
          <p:cNvPr id="3" name="TextBox 2">
            <a:extLst>
              <a:ext uri="{FF2B5EF4-FFF2-40B4-BE49-F238E27FC236}">
                <a16:creationId xmlns:a16="http://schemas.microsoft.com/office/drawing/2014/main" id="{FE29750E-35B0-5646-EE77-CD641705F8A5}"/>
              </a:ext>
            </a:extLst>
          </p:cNvPr>
          <p:cNvSpPr txBox="1"/>
          <p:nvPr/>
        </p:nvSpPr>
        <p:spPr>
          <a:xfrm>
            <a:off x="7591926" y="20871858"/>
            <a:ext cx="15544800" cy="523220"/>
          </a:xfrm>
          <a:prstGeom prst="rect">
            <a:avLst/>
          </a:prstGeom>
          <a:noFill/>
        </p:spPr>
        <p:txBody>
          <a:bodyPr wrap="square">
            <a:spAutoFit/>
          </a:bodyPr>
          <a:lstStyle/>
          <a:p>
            <a:r>
              <a:rPr lang="en-US" sz="1400" dirty="0">
                <a:effectLst/>
                <a:latin typeface="Arial" panose="020B0604020202020204" pitchFamily="34" charset="0"/>
                <a:ea typeface="Calibri" panose="020F0502020204030204" pitchFamily="34" charset="0"/>
              </a:rPr>
              <a:t>Studies are reported by surveillance specialists, safety and health researchers, ergonomists, medical researchers, forestry safety researchers, students and their professors, and agency researchers</a:t>
            </a:r>
            <a:endParaRPr lang="en-US" dirty="0"/>
          </a:p>
        </p:txBody>
      </p:sp>
    </p:spTree>
    <p:extLst>
      <p:ext uri="{BB962C8B-B14F-4D97-AF65-F5344CB8AC3E}">
        <p14:creationId xmlns:p14="http://schemas.microsoft.com/office/powerpoint/2010/main" val="2214197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p:cNvPicPr preferRelativeResize="0"/>
          <p:nvPr/>
        </p:nvPicPr>
        <p:blipFill rotWithShape="1">
          <a:blip r:embed="rId3">
            <a:alphaModFix/>
          </a:blip>
          <a:srcRect/>
          <a:stretch/>
        </p:blipFill>
        <p:spPr>
          <a:xfrm>
            <a:off x="26725013" y="40810084"/>
            <a:ext cx="3874181" cy="1154921"/>
          </a:xfrm>
          <a:prstGeom prst="rect">
            <a:avLst/>
          </a:prstGeom>
          <a:noFill/>
          <a:ln>
            <a:noFill/>
          </a:ln>
        </p:spPr>
      </p:pic>
      <p:pic>
        <p:nvPicPr>
          <p:cNvPr id="101" name="Google Shape;101;p2"/>
          <p:cNvPicPr preferRelativeResize="0"/>
          <p:nvPr/>
        </p:nvPicPr>
        <p:blipFill rotWithShape="1">
          <a:blip r:embed="rId3">
            <a:alphaModFix/>
          </a:blip>
          <a:srcRect/>
          <a:stretch/>
        </p:blipFill>
        <p:spPr>
          <a:xfrm>
            <a:off x="26877413" y="40962484"/>
            <a:ext cx="3874181" cy="1154921"/>
          </a:xfrm>
          <a:prstGeom prst="rect">
            <a:avLst/>
          </a:prstGeom>
          <a:noFill/>
          <a:ln>
            <a:noFill/>
          </a:ln>
        </p:spPr>
      </p:pic>
      <p:pic>
        <p:nvPicPr>
          <p:cNvPr id="102" name="Google Shape;102;p2"/>
          <p:cNvPicPr preferRelativeResize="0"/>
          <p:nvPr/>
        </p:nvPicPr>
        <p:blipFill rotWithShape="1">
          <a:blip r:embed="rId3">
            <a:alphaModFix/>
          </a:blip>
          <a:srcRect/>
          <a:stretch/>
        </p:blipFill>
        <p:spPr>
          <a:xfrm>
            <a:off x="27029813" y="41114884"/>
            <a:ext cx="3874181" cy="1154921"/>
          </a:xfrm>
          <a:prstGeom prst="rect">
            <a:avLst/>
          </a:prstGeom>
          <a:noFill/>
          <a:ln>
            <a:noFill/>
          </a:ln>
        </p:spPr>
      </p:pic>
      <p:pic>
        <p:nvPicPr>
          <p:cNvPr id="103" name="Google Shape;103;p2"/>
          <p:cNvPicPr preferRelativeResize="0"/>
          <p:nvPr/>
        </p:nvPicPr>
        <p:blipFill rotWithShape="1">
          <a:blip r:embed="rId3">
            <a:alphaModFix/>
          </a:blip>
          <a:srcRect/>
          <a:stretch/>
        </p:blipFill>
        <p:spPr>
          <a:xfrm>
            <a:off x="16002000" y="17609005"/>
            <a:ext cx="13166788" cy="3925115"/>
          </a:xfrm>
          <a:prstGeom prst="rect">
            <a:avLst/>
          </a:prstGeom>
          <a:noFill/>
          <a:ln>
            <a:noFill/>
          </a:ln>
        </p:spPr>
      </p:pic>
      <p:sp>
        <p:nvSpPr>
          <p:cNvPr id="105" name="Google Shape;105;p2"/>
          <p:cNvSpPr txBox="1"/>
          <p:nvPr/>
        </p:nvSpPr>
        <p:spPr>
          <a:xfrm>
            <a:off x="538843" y="498023"/>
            <a:ext cx="8082644" cy="2529370"/>
          </a:xfrm>
          <a:prstGeom prst="rect">
            <a:avLst/>
          </a:prstGeom>
          <a:noFill/>
          <a:ln>
            <a:noFill/>
          </a:ln>
        </p:spPr>
        <p:txBody>
          <a:bodyPr spcFirstLastPara="1" wrap="square" lIns="91425" tIns="45700" rIns="91425" bIns="45700" anchor="t" anchorCtr="0">
            <a:spAutoFit/>
          </a:bodyPr>
          <a:lstStyle/>
          <a:p>
            <a:pPr marL="0" marR="0" algn="ctr">
              <a:lnSpc>
                <a:spcPct val="107000"/>
              </a:lnSpc>
              <a:spcBef>
                <a:spcPts val="0"/>
              </a:spcBef>
              <a:spcAft>
                <a:spcPts val="0"/>
              </a:spcAft>
            </a:pPr>
            <a:endParaRPr lang="en-US" sz="2000" b="1" kern="100" dirty="0">
              <a:solidFill>
                <a:schemeClr val="tx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200" b="1" kern="100" dirty="0">
                <a:solidFill>
                  <a:schemeClr val="tx2">
                    <a:lumMod val="25000"/>
                  </a:schemeClr>
                </a:solidFill>
                <a:effectLst/>
                <a:latin typeface="Arial" panose="020B0604020202020204" pitchFamily="34" charset="0"/>
                <a:ea typeface="Calibri" panose="020F0502020204030204" pitchFamily="34" charset="0"/>
                <a:cs typeface="Times New Roman" panose="02020603050405020304" pitchFamily="18" charset="0"/>
              </a:rPr>
              <a:t>STATISTICAL REPORTS SHOW THE </a:t>
            </a:r>
          </a:p>
          <a:p>
            <a:pPr marL="0" marR="0" algn="ctr">
              <a:lnSpc>
                <a:spcPct val="107000"/>
              </a:lnSpc>
              <a:spcBef>
                <a:spcPts val="0"/>
              </a:spcBef>
              <a:spcAft>
                <a:spcPts val="0"/>
              </a:spcAft>
            </a:pPr>
            <a:r>
              <a:rPr lang="en-US" sz="3200" b="1" kern="100" dirty="0">
                <a:solidFill>
                  <a:schemeClr val="tx2">
                    <a:lumMod val="25000"/>
                  </a:schemeClr>
                </a:solidFill>
                <a:effectLst/>
                <a:latin typeface="Arial" panose="020B0604020202020204" pitchFamily="34" charset="0"/>
                <a:ea typeface="Calibri" panose="020F0502020204030204" pitchFamily="34" charset="0"/>
                <a:cs typeface="Times New Roman" panose="02020603050405020304" pitchFamily="18" charset="0"/>
              </a:rPr>
              <a:t>RESULTS OF ACCIDENTS </a:t>
            </a:r>
          </a:p>
          <a:p>
            <a:pPr marL="0" marR="0" algn="ctr">
              <a:lnSpc>
                <a:spcPct val="107000"/>
              </a:lnSpc>
              <a:spcBef>
                <a:spcPts val="0"/>
              </a:spcBef>
              <a:spcAft>
                <a:spcPts val="0"/>
              </a:spcAft>
            </a:pPr>
            <a:endParaRPr lang="en-US" sz="3200" b="1" kern="100" dirty="0">
              <a:solidFill>
                <a:schemeClr val="tx2">
                  <a:lumMod val="25000"/>
                </a:schemeClr>
              </a:solidFill>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3200" b="1" kern="100" dirty="0">
                <a:solidFill>
                  <a:schemeClr val="tx2">
                    <a:lumMod val="25000"/>
                  </a:schemeClr>
                </a:solidFill>
                <a:effectLst/>
                <a:latin typeface="Arial" panose="020B0604020202020204" pitchFamily="34" charset="0"/>
                <a:ea typeface="Calibri" panose="020F0502020204030204" pitchFamily="34" charset="0"/>
                <a:cs typeface="Times New Roman" panose="02020603050405020304" pitchFamily="18" charset="0"/>
              </a:rPr>
              <a:t>NOT THE </a:t>
            </a:r>
            <a:r>
              <a:rPr lang="en-US" sz="3200" b="1" kern="100"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rPr>
              <a:t>CAUSE</a:t>
            </a:r>
            <a:r>
              <a:rPr lang="en-US" sz="3200" b="1" kern="100" dirty="0">
                <a:solidFill>
                  <a:schemeClr val="tx2">
                    <a:lumMod val="25000"/>
                  </a:schemeClr>
                </a:solidFill>
                <a:effectLst/>
                <a:latin typeface="Arial" panose="020B0604020202020204" pitchFamily="34" charset="0"/>
                <a:ea typeface="Calibri" panose="020F0502020204030204" pitchFamily="34" charset="0"/>
                <a:cs typeface="Times New Roman" panose="02020603050405020304" pitchFamily="18" charset="0"/>
              </a:rPr>
              <a:t> OF ACCIDENTS.</a:t>
            </a:r>
            <a:endParaRPr lang="en-US" sz="3200" b="1" kern="100" dirty="0">
              <a:solidFill>
                <a:schemeClr val="tx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6" name="Google Shape;106;p2"/>
          <p:cNvPicPr preferRelativeResize="0"/>
          <p:nvPr/>
        </p:nvPicPr>
        <p:blipFill rotWithShape="1">
          <a:blip r:embed="rId4">
            <a:alphaModFix/>
          </a:blip>
          <a:srcRect/>
          <a:stretch/>
        </p:blipFill>
        <p:spPr>
          <a:xfrm>
            <a:off x="5043921" y="4068318"/>
            <a:ext cx="3270153" cy="713232"/>
          </a:xfrm>
          <a:prstGeom prst="rect">
            <a:avLst/>
          </a:prstGeom>
          <a:noFill/>
          <a:ln>
            <a:noFill/>
          </a:ln>
        </p:spPr>
      </p:pic>
      <p:sp>
        <p:nvSpPr>
          <p:cNvPr id="107" name="Google Shape;107;p2"/>
          <p:cNvSpPr/>
          <p:nvPr/>
        </p:nvSpPr>
        <p:spPr>
          <a:xfrm>
            <a:off x="-176611" y="3763162"/>
            <a:ext cx="9626223" cy="101097"/>
          </a:xfrm>
          <a:prstGeom prst="rect">
            <a:avLst/>
          </a:prstGeom>
          <a:solidFill>
            <a:srgbClr val="69904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4B2E83"/>
              </a:solidFill>
              <a:latin typeface="Calibri"/>
              <a:ea typeface="Calibri"/>
              <a:cs typeface="Calibri"/>
              <a:sym typeface="Calibri"/>
            </a:endParaRPr>
          </a:p>
        </p:txBody>
      </p:sp>
      <p:pic>
        <p:nvPicPr>
          <p:cNvPr id="108" name="Google Shape;108;p2"/>
          <p:cNvPicPr preferRelativeResize="0"/>
          <p:nvPr/>
        </p:nvPicPr>
        <p:blipFill rotWithShape="1">
          <a:blip r:embed="rId5">
            <a:alphaModFix/>
          </a:blip>
          <a:srcRect/>
          <a:stretch/>
        </p:blipFill>
        <p:spPr>
          <a:xfrm>
            <a:off x="457200" y="4274620"/>
            <a:ext cx="3935507" cy="300629"/>
          </a:xfrm>
          <a:prstGeom prst="rect">
            <a:avLst/>
          </a:prstGeom>
          <a:noFill/>
          <a:ln>
            <a:noFill/>
          </a:ln>
        </p:spPr>
      </p:pic>
      <p:sp>
        <p:nvSpPr>
          <p:cNvPr id="3" name="TextBox 2">
            <a:extLst>
              <a:ext uri="{FF2B5EF4-FFF2-40B4-BE49-F238E27FC236}">
                <a16:creationId xmlns:a16="http://schemas.microsoft.com/office/drawing/2014/main" id="{FE29750E-35B0-5646-EE77-CD641705F8A5}"/>
              </a:ext>
            </a:extLst>
          </p:cNvPr>
          <p:cNvSpPr txBox="1"/>
          <p:nvPr/>
        </p:nvSpPr>
        <p:spPr>
          <a:xfrm>
            <a:off x="7591926" y="20871858"/>
            <a:ext cx="15544800" cy="523220"/>
          </a:xfrm>
          <a:prstGeom prst="rect">
            <a:avLst/>
          </a:prstGeom>
          <a:noFill/>
        </p:spPr>
        <p:txBody>
          <a:bodyPr wrap="square">
            <a:spAutoFit/>
          </a:bodyPr>
          <a:lstStyle/>
          <a:p>
            <a:r>
              <a:rPr lang="en-US" sz="1400" dirty="0">
                <a:effectLst/>
                <a:latin typeface="Arial" panose="020B0604020202020204" pitchFamily="34" charset="0"/>
                <a:ea typeface="Calibri" panose="020F0502020204030204" pitchFamily="34" charset="0"/>
              </a:rPr>
              <a:t>Studies are reported by surveillance specialists, safety and health researchers, ergonomists, medical researchers, forestry safety researchers, students and their professors, and agency researchers</a:t>
            </a:r>
            <a:endParaRPr lang="en-US" dirty="0"/>
          </a:p>
        </p:txBody>
      </p:sp>
    </p:spTree>
    <p:extLst>
      <p:ext uri="{BB962C8B-B14F-4D97-AF65-F5344CB8AC3E}">
        <p14:creationId xmlns:p14="http://schemas.microsoft.com/office/powerpoint/2010/main" val="251760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4"/>
          <p:cNvPicPr preferRelativeResize="0"/>
          <p:nvPr/>
        </p:nvPicPr>
        <p:blipFill rotWithShape="1">
          <a:blip r:embed="rId3">
            <a:alphaModFix/>
          </a:blip>
          <a:srcRect/>
          <a:stretch/>
        </p:blipFill>
        <p:spPr>
          <a:xfrm>
            <a:off x="8382000" y="4400550"/>
            <a:ext cx="448514" cy="609600"/>
          </a:xfrm>
          <a:prstGeom prst="rect">
            <a:avLst/>
          </a:prstGeom>
          <a:noFill/>
          <a:ln>
            <a:noFill/>
          </a:ln>
        </p:spPr>
      </p:pic>
      <p:graphicFrame>
        <p:nvGraphicFramePr>
          <p:cNvPr id="2" name="Chart 1">
            <a:extLst>
              <a:ext uri="{FF2B5EF4-FFF2-40B4-BE49-F238E27FC236}">
                <a16:creationId xmlns:a16="http://schemas.microsoft.com/office/drawing/2014/main" id="{C9D329CE-68B8-879D-B37E-F7568BAFDF30}"/>
              </a:ext>
            </a:extLst>
          </p:cNvPr>
          <p:cNvGraphicFramePr>
            <a:graphicFrameLocks/>
          </p:cNvGraphicFramePr>
          <p:nvPr>
            <p:extLst>
              <p:ext uri="{D42A27DB-BD31-4B8C-83A1-F6EECF244321}">
                <p14:modId xmlns:p14="http://schemas.microsoft.com/office/powerpoint/2010/main" val="2363239079"/>
              </p:ext>
            </p:extLst>
          </p:nvPr>
        </p:nvGraphicFramePr>
        <p:xfrm>
          <a:off x="140677" y="0"/>
          <a:ext cx="8897815" cy="50101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84199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4"/>
          <p:cNvPicPr preferRelativeResize="0"/>
          <p:nvPr/>
        </p:nvPicPr>
        <p:blipFill rotWithShape="1">
          <a:blip r:embed="rId3">
            <a:alphaModFix/>
          </a:blip>
          <a:srcRect/>
          <a:stretch/>
        </p:blipFill>
        <p:spPr>
          <a:xfrm>
            <a:off x="8382000" y="4400550"/>
            <a:ext cx="448514" cy="609600"/>
          </a:xfrm>
          <a:prstGeom prst="rect">
            <a:avLst/>
          </a:prstGeom>
          <a:noFill/>
          <a:ln>
            <a:noFill/>
          </a:ln>
        </p:spPr>
      </p:pic>
      <p:graphicFrame>
        <p:nvGraphicFramePr>
          <p:cNvPr id="2" name="Chart 1">
            <a:extLst>
              <a:ext uri="{FF2B5EF4-FFF2-40B4-BE49-F238E27FC236}">
                <a16:creationId xmlns:a16="http://schemas.microsoft.com/office/drawing/2014/main" id="{0CF0537F-0B02-8925-0973-1DF795BDFF84}"/>
              </a:ext>
            </a:extLst>
          </p:cNvPr>
          <p:cNvGraphicFramePr>
            <a:graphicFrameLocks/>
          </p:cNvGraphicFramePr>
          <p:nvPr>
            <p:extLst>
              <p:ext uri="{D42A27DB-BD31-4B8C-83A1-F6EECF244321}">
                <p14:modId xmlns:p14="http://schemas.microsoft.com/office/powerpoint/2010/main" val="814268517"/>
              </p:ext>
            </p:extLst>
          </p:nvPr>
        </p:nvGraphicFramePr>
        <p:xfrm>
          <a:off x="457200" y="165100"/>
          <a:ext cx="8229600" cy="497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3103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4"/>
          <p:cNvPicPr preferRelativeResize="0"/>
          <p:nvPr/>
        </p:nvPicPr>
        <p:blipFill rotWithShape="1">
          <a:blip r:embed="rId3">
            <a:alphaModFix/>
          </a:blip>
          <a:srcRect/>
          <a:stretch/>
        </p:blipFill>
        <p:spPr>
          <a:xfrm>
            <a:off x="8382000" y="4400550"/>
            <a:ext cx="448514" cy="609600"/>
          </a:xfrm>
          <a:prstGeom prst="rect">
            <a:avLst/>
          </a:prstGeom>
          <a:noFill/>
          <a:ln>
            <a:noFill/>
          </a:ln>
        </p:spPr>
      </p:pic>
      <p:graphicFrame>
        <p:nvGraphicFramePr>
          <p:cNvPr id="2" name="Chart 1">
            <a:extLst>
              <a:ext uri="{FF2B5EF4-FFF2-40B4-BE49-F238E27FC236}">
                <a16:creationId xmlns:a16="http://schemas.microsoft.com/office/drawing/2014/main" id="{ECE22559-00F6-ACF7-2719-980AD960C238}"/>
              </a:ext>
            </a:extLst>
          </p:cNvPr>
          <p:cNvGraphicFramePr>
            <a:graphicFrameLocks/>
          </p:cNvGraphicFramePr>
          <p:nvPr>
            <p:extLst>
              <p:ext uri="{D42A27DB-BD31-4B8C-83A1-F6EECF244321}">
                <p14:modId xmlns:p14="http://schemas.microsoft.com/office/powerpoint/2010/main" val="182654255"/>
              </p:ext>
            </p:extLst>
          </p:nvPr>
        </p:nvGraphicFramePr>
        <p:xfrm>
          <a:off x="127000" y="101600"/>
          <a:ext cx="8703514" cy="49085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3976549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F89705E00D4A4B8133F78144E25D1A" ma:contentTypeVersion="18" ma:contentTypeDescription="Create a new document." ma:contentTypeScope="" ma:versionID="522878e96909f6d0100b7c6b62ecd963">
  <xsd:schema xmlns:xsd="http://www.w3.org/2001/XMLSchema" xmlns:xs="http://www.w3.org/2001/XMLSchema" xmlns:p="http://schemas.microsoft.com/office/2006/metadata/properties" xmlns:ns2="ad52bdcb-c82d-4d18-b7f1-e2d22c28dec2" xmlns:ns3="05fa5606-9c65-4a32-9478-e82264793de9" xmlns:ns4="ab06a5aa-8e31-4bdb-9b13-38c58a92ec8a" targetNamespace="http://schemas.microsoft.com/office/2006/metadata/properties" ma:root="true" ma:fieldsID="8f3abadce6d6c27ab4432a862a759b3e" ns2:_="" ns3:_="" ns4:_="">
    <xsd:import namespace="ad52bdcb-c82d-4d18-b7f1-e2d22c28dec2"/>
    <xsd:import namespace="05fa5606-9c65-4a32-9478-e82264793de9"/>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52bdcb-c82d-4d18-b7f1-e2d22c28de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fa5606-9c65-4a32-9478-e82264793de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3347e8-8ee3-422e-a7a8-96e5cd17af61}" ma:internalName="TaxCatchAll" ma:showField="CatchAllData" ma:web="05fa5606-9c65-4a32-9478-e82264793d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ad52bdcb-c82d-4d18-b7f1-e2d22c28dec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5650B97-0468-47AF-AAED-3EAB63D550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52bdcb-c82d-4d18-b7f1-e2d22c28dec2"/>
    <ds:schemaRef ds:uri="05fa5606-9c65-4a32-9478-e82264793de9"/>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46C375-7532-4A67-8894-CEA8AC354F45}">
  <ds:schemaRefs>
    <ds:schemaRef ds:uri="http://schemas.microsoft.com/sharepoint/v3/contenttype/forms"/>
  </ds:schemaRefs>
</ds:datastoreItem>
</file>

<file path=customXml/itemProps3.xml><?xml version="1.0" encoding="utf-8"?>
<ds:datastoreItem xmlns:ds="http://schemas.openxmlformats.org/officeDocument/2006/customXml" ds:itemID="{122753D7-3674-4B8C-B69D-5DC2D5C9E34D}">
  <ds:schemaRefs>
    <ds:schemaRef ds:uri="http://purl.org/dc/elements/1.1/"/>
    <ds:schemaRef ds:uri="http://schemas.microsoft.com/office/2006/documentManagement/types"/>
    <ds:schemaRef ds:uri="http://purl.org/dc/dcmitype/"/>
    <ds:schemaRef ds:uri="http://www.w3.org/XML/1998/namespace"/>
    <ds:schemaRef ds:uri="05fa5606-9c65-4a32-9478-e82264793de9"/>
    <ds:schemaRef ds:uri="http://purl.org/dc/terms/"/>
    <ds:schemaRef ds:uri="http://schemas.microsoft.com/office/2006/metadata/properties"/>
    <ds:schemaRef ds:uri="ad52bdcb-c82d-4d18-b7f1-e2d22c28dec2"/>
    <ds:schemaRef ds:uri="http://schemas.microsoft.com/office/infopath/2007/PartnerControls"/>
    <ds:schemaRef ds:uri="http://schemas.openxmlformats.org/package/2006/metadata/core-properties"/>
    <ds:schemaRef ds:uri="ab06a5aa-8e31-4bdb-9b13-38c58a92ec8a"/>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otalTime>1696</TotalTime>
  <Words>4925</Words>
  <Application>Microsoft Office PowerPoint</Application>
  <PresentationFormat>On-screen Show (16:9)</PresentationFormat>
  <Paragraphs>232</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Encode Sans Condensed Thin</vt:lpstr>
      <vt:lpstr>Baguet Script</vt:lpstr>
      <vt:lpstr>Symbol</vt:lpstr>
      <vt:lpstr>Arial</vt:lpstr>
      <vt:lpstr>Open Sans</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Letty Limbach</dc:creator>
  <cp:lastModifiedBy>Judy Lysiak</cp:lastModifiedBy>
  <cp:revision>20</cp:revision>
  <dcterms:created xsi:type="dcterms:W3CDTF">2016-11-01T21:51:37Z</dcterms:created>
  <dcterms:modified xsi:type="dcterms:W3CDTF">2024-10-03T17:51:34Z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0x01010095F89705E00D4A4B8133F78144E25D1A</vt:lpwstr>
  </property>
  <property fmtid="{D5CDD505-2E9C-101B-9397-08002B2CF9AE}" pid="3" name="MediaServiceImageTags">
    <vt:lpwstr/>
  </property>
</Properties>
</file>